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85" r:id="rId1"/>
  </p:sldMasterIdLst>
  <p:notesMasterIdLst>
    <p:notesMasterId r:id="rId139"/>
  </p:notesMasterIdLst>
  <p:handoutMasterIdLst>
    <p:handoutMasterId r:id="rId140"/>
  </p:handoutMasterIdLst>
  <p:sldIdLst>
    <p:sldId id="278" r:id="rId2"/>
    <p:sldId id="549" r:id="rId3"/>
    <p:sldId id="628" r:id="rId4"/>
    <p:sldId id="629" r:id="rId5"/>
    <p:sldId id="630" r:id="rId6"/>
    <p:sldId id="631" r:id="rId7"/>
    <p:sldId id="636" r:id="rId8"/>
    <p:sldId id="637" r:id="rId9"/>
    <p:sldId id="774" r:id="rId10"/>
    <p:sldId id="632" r:id="rId11"/>
    <p:sldId id="640" r:id="rId12"/>
    <p:sldId id="577" r:id="rId13"/>
    <p:sldId id="633" r:id="rId14"/>
    <p:sldId id="634" r:id="rId15"/>
    <p:sldId id="635" r:id="rId16"/>
    <p:sldId id="638" r:id="rId17"/>
    <p:sldId id="641" r:id="rId18"/>
    <p:sldId id="639" r:id="rId19"/>
    <p:sldId id="642" r:id="rId20"/>
    <p:sldId id="643" r:id="rId21"/>
    <p:sldId id="644" r:id="rId22"/>
    <p:sldId id="645" r:id="rId23"/>
    <p:sldId id="648" r:id="rId24"/>
    <p:sldId id="647" r:id="rId25"/>
    <p:sldId id="649" r:id="rId26"/>
    <p:sldId id="773" r:id="rId27"/>
    <p:sldId id="650" r:id="rId28"/>
    <p:sldId id="653" r:id="rId29"/>
    <p:sldId id="655" r:id="rId30"/>
    <p:sldId id="651" r:id="rId31"/>
    <p:sldId id="656" r:id="rId32"/>
    <p:sldId id="654" r:id="rId33"/>
    <p:sldId id="778" r:id="rId34"/>
    <p:sldId id="657" r:id="rId35"/>
    <p:sldId id="662" r:id="rId36"/>
    <p:sldId id="659" r:id="rId37"/>
    <p:sldId id="660" r:id="rId38"/>
    <p:sldId id="661" r:id="rId39"/>
    <p:sldId id="779" r:id="rId40"/>
    <p:sldId id="663" r:id="rId41"/>
    <p:sldId id="664" r:id="rId42"/>
    <p:sldId id="665" r:id="rId43"/>
    <p:sldId id="666" r:id="rId44"/>
    <p:sldId id="667" r:id="rId45"/>
    <p:sldId id="780" r:id="rId46"/>
    <p:sldId id="668" r:id="rId47"/>
    <p:sldId id="669" r:id="rId48"/>
    <p:sldId id="670" r:id="rId49"/>
    <p:sldId id="671" r:id="rId50"/>
    <p:sldId id="672" r:id="rId51"/>
    <p:sldId id="781" r:id="rId52"/>
    <p:sldId id="673" r:id="rId53"/>
    <p:sldId id="674" r:id="rId54"/>
    <p:sldId id="675" r:id="rId55"/>
    <p:sldId id="676" r:id="rId56"/>
    <p:sldId id="677" r:id="rId57"/>
    <p:sldId id="782" r:id="rId58"/>
    <p:sldId id="678" r:id="rId59"/>
    <p:sldId id="679" r:id="rId60"/>
    <p:sldId id="680" r:id="rId61"/>
    <p:sldId id="681" r:id="rId62"/>
    <p:sldId id="682" r:id="rId63"/>
    <p:sldId id="783" r:id="rId64"/>
    <p:sldId id="683" r:id="rId65"/>
    <p:sldId id="685" r:id="rId66"/>
    <p:sldId id="686" r:id="rId67"/>
    <p:sldId id="687" r:id="rId68"/>
    <p:sldId id="784" r:id="rId69"/>
    <p:sldId id="772" r:id="rId70"/>
    <p:sldId id="689" r:id="rId71"/>
    <p:sldId id="690" r:id="rId72"/>
    <p:sldId id="691" r:id="rId73"/>
    <p:sldId id="692" r:id="rId74"/>
    <p:sldId id="693" r:id="rId75"/>
    <p:sldId id="785" r:id="rId76"/>
    <p:sldId id="786" r:id="rId77"/>
    <p:sldId id="788" r:id="rId78"/>
    <p:sldId id="723" r:id="rId79"/>
    <p:sldId id="724" r:id="rId80"/>
    <p:sldId id="725" r:id="rId81"/>
    <p:sldId id="726" r:id="rId82"/>
    <p:sldId id="727" r:id="rId83"/>
    <p:sldId id="728" r:id="rId84"/>
    <p:sldId id="771" r:id="rId85"/>
    <p:sldId id="695" r:id="rId86"/>
    <p:sldId id="704" r:id="rId87"/>
    <p:sldId id="696" r:id="rId88"/>
    <p:sldId id="697" r:id="rId89"/>
    <p:sldId id="698" r:id="rId90"/>
    <p:sldId id="787" r:id="rId91"/>
    <p:sldId id="776" r:id="rId92"/>
    <p:sldId id="729" r:id="rId93"/>
    <p:sldId id="730" r:id="rId94"/>
    <p:sldId id="731" r:id="rId95"/>
    <p:sldId id="732" r:id="rId96"/>
    <p:sldId id="733" r:id="rId97"/>
    <p:sldId id="734" r:id="rId98"/>
    <p:sldId id="770" r:id="rId99"/>
    <p:sldId id="700" r:id="rId100"/>
    <p:sldId id="705" r:id="rId101"/>
    <p:sldId id="701" r:id="rId102"/>
    <p:sldId id="702" r:id="rId103"/>
    <p:sldId id="703" r:id="rId104"/>
    <p:sldId id="789" r:id="rId105"/>
    <p:sldId id="777" r:id="rId106"/>
    <p:sldId id="739" r:id="rId107"/>
    <p:sldId id="740" r:id="rId108"/>
    <p:sldId id="743" r:id="rId109"/>
    <p:sldId id="744" r:id="rId110"/>
    <p:sldId id="745" r:id="rId111"/>
    <p:sldId id="741" r:id="rId112"/>
    <p:sldId id="742" r:id="rId113"/>
    <p:sldId id="753" r:id="rId114"/>
    <p:sldId id="746" r:id="rId115"/>
    <p:sldId id="747" r:id="rId116"/>
    <p:sldId id="748" r:id="rId117"/>
    <p:sldId id="749" r:id="rId118"/>
    <p:sldId id="750" r:id="rId119"/>
    <p:sldId id="751" r:id="rId120"/>
    <p:sldId id="752" r:id="rId121"/>
    <p:sldId id="754" r:id="rId122"/>
    <p:sldId id="755" r:id="rId123"/>
    <p:sldId id="756" r:id="rId124"/>
    <p:sldId id="758" r:id="rId125"/>
    <p:sldId id="759" r:id="rId126"/>
    <p:sldId id="760" r:id="rId127"/>
    <p:sldId id="769" r:id="rId128"/>
    <p:sldId id="761" r:id="rId129"/>
    <p:sldId id="765" r:id="rId130"/>
    <p:sldId id="766" r:id="rId131"/>
    <p:sldId id="767" r:id="rId132"/>
    <p:sldId id="768" r:id="rId133"/>
    <p:sldId id="763" r:id="rId134"/>
    <p:sldId id="762" r:id="rId135"/>
    <p:sldId id="764" r:id="rId136"/>
    <p:sldId id="625" r:id="rId137"/>
    <p:sldId id="626" r:id="rId138"/>
  </p:sldIdLst>
  <p:sldSz cx="9144000" cy="6858000" type="screen4x3"/>
  <p:notesSz cx="6934200" cy="9232900"/>
  <p:custDataLst>
    <p:tags r:id="rId141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CC3300"/>
        </a:solidFill>
        <a:latin typeface="Bookman Old Style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CC3300"/>
        </a:solidFill>
        <a:latin typeface="Bookman Old Style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CC3300"/>
        </a:solidFill>
        <a:latin typeface="Bookman Old Style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CC3300"/>
        </a:solidFill>
        <a:latin typeface="Bookman Old Style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CC3300"/>
        </a:solidFill>
        <a:latin typeface="Bookman Old Style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rgbClr val="CC3300"/>
        </a:solidFill>
        <a:latin typeface="Bookman Old Style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rgbClr val="CC3300"/>
        </a:solidFill>
        <a:latin typeface="Bookman Old Style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rgbClr val="CC3300"/>
        </a:solidFill>
        <a:latin typeface="Bookman Old Style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rgbClr val="CC3300"/>
        </a:solidFill>
        <a:latin typeface="Bookman Old Style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3366FF"/>
    <a:srgbClr val="0000FF"/>
    <a:srgbClr val="FF33CC"/>
    <a:srgbClr val="FF5050"/>
    <a:srgbClr val="CCCCFF"/>
    <a:srgbClr val="FF3300"/>
    <a:srgbClr val="99CCFF"/>
    <a:srgbClr val="FF6600"/>
    <a:srgbClr val="6666FF"/>
    <a:srgbClr val="CC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39" autoAdjust="0"/>
    <p:restoredTop sz="90051" autoAdjust="0"/>
  </p:normalViewPr>
  <p:slideViewPr>
    <p:cSldViewPr>
      <p:cViewPr>
        <p:scale>
          <a:sx n="100" d="100"/>
          <a:sy n="100" d="100"/>
        </p:scale>
        <p:origin x="-1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handoutMaster" Target="handoutMasters/handout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70938"/>
            <a:ext cx="30051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4134DFF5-0B73-4CF3-B000-8D69A872D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 b="0">
                <a:solidFill>
                  <a:schemeClr val="tx1"/>
                </a:solidFill>
                <a:effectLst/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 b="0">
                <a:solidFill>
                  <a:schemeClr val="tx1"/>
                </a:solidFill>
                <a:effectLst/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6263"/>
            <a:ext cx="508635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938"/>
            <a:ext cx="30051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l" defTabSz="923925" eaLnBrk="1" hangingPunct="1">
              <a:defRPr sz="1200" b="0">
                <a:solidFill>
                  <a:schemeClr val="tx1"/>
                </a:solidFill>
                <a:effectLst/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70938"/>
            <a:ext cx="30051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 b="0">
                <a:solidFill>
                  <a:schemeClr val="tx1"/>
                </a:solidFill>
                <a:effectLst/>
                <a:latin typeface="Tahoma" pitchFamily="34" charset="0"/>
              </a:defRPr>
            </a:lvl1pPr>
          </a:lstStyle>
          <a:p>
            <a:pPr>
              <a:defRPr/>
            </a:pPr>
            <a:fld id="{49D98569-2F1E-4C1F-A5AC-58CAFF8D9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3DEBB6C-E662-46AC-8BFB-22B9CD65F171}" type="slidenum">
              <a:rPr lang="en-US" smtClean="0"/>
              <a:pPr/>
              <a:t>0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98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102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106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109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110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114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115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116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117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119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120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122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123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125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126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128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129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130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131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132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E02A4E1-2D61-44AB-842E-386014C8732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7" name="Text Box 9"/>
          <p:cNvSpPr txBox="1">
            <a:spLocks noChangeArrowheads="1"/>
          </p:cNvSpPr>
          <p:nvPr/>
        </p:nvSpPr>
        <p:spPr bwMode="auto">
          <a:xfrm>
            <a:off x="471488" y="6491288"/>
            <a:ext cx="800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fld id="{2EE24480-A46E-47B8-A702-BF2D9F2EB833}" type="slidenum">
              <a:rPr lang="zh-CN" altLang="en-US" b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pPr>
                <a:defRPr/>
              </a:pPr>
              <a:t>‹#›</a:t>
            </a:fld>
            <a:endParaRPr lang="en-US" altLang="zh-CN" b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SimSun" pitchFamily="2" charset="-122"/>
            </a:endParaRPr>
          </a:p>
        </p:txBody>
      </p:sp>
      <p:pic>
        <p:nvPicPr>
          <p:cNvPr id="1027" name="Picture 10" descr="Slide_Nov_200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FormatShape" descr="SKIING" hidden="1"/>
          <p:cNvSpPr>
            <a:spLocks noChangeArrowheads="1"/>
          </p:cNvSpPr>
          <p:nvPr/>
        </p:nvSpPr>
        <p:spPr bwMode="auto">
          <a:xfrm>
            <a:off x="-1239838" y="1701800"/>
            <a:ext cx="1087438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zh-CN" altLang="en-US" sz="2400" b="0">
              <a:solidFill>
                <a:schemeClr val="bg1"/>
              </a:solidFill>
              <a:latin typeface="Arial" charset="0"/>
              <a:ea typeface="SimSun" pitchFamily="2" charset="-122"/>
            </a:endParaRPr>
          </a:p>
        </p:txBody>
      </p:sp>
      <p:sp>
        <p:nvSpPr>
          <p:cNvPr id="309254" name="Text Box 6"/>
          <p:cNvSpPr txBox="1">
            <a:spLocks noChangeArrowheads="1"/>
          </p:cNvSpPr>
          <p:nvPr/>
        </p:nvSpPr>
        <p:spPr bwMode="auto">
          <a:xfrm>
            <a:off x="8229600" y="6477000"/>
            <a:ext cx="523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l">
              <a:defRPr/>
            </a:pPr>
            <a:fld id="{E2A2EC36-1B12-4999-8AAF-E434BF75D9C8}" type="slidenum">
              <a:rPr lang="zh-CN" alt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SimSun" pitchFamily="2" charset="-122"/>
              </a:rPr>
              <a:pPr algn="l">
                <a:defRPr/>
              </a:pPr>
              <a:t>‹#›</a:t>
            </a:fld>
            <a:endParaRPr lang="en-US" altLang="zh-CN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SimSun" pitchFamily="2" charset="-122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828800" y="6491288"/>
            <a:ext cx="43862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altLang="zh-CN" sz="1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宋体" pitchFamily="2" charset="-122"/>
                <a:cs typeface="Times New Roman" pitchFamily="18" charset="0"/>
              </a:rPr>
              <a:t>CompuTherm LLC </a:t>
            </a:r>
            <a:r>
              <a:rPr lang="en-US" altLang="zh-CN" sz="1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  <a:cs typeface="Times New Roman" pitchFamily="18" charset="0"/>
              </a:rPr>
              <a:t>–</a:t>
            </a:r>
            <a:r>
              <a:rPr lang="en-US" altLang="zh-CN" sz="18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16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ea typeface="宋体" pitchFamily="2" charset="-122"/>
                <a:cs typeface="Times New Roman" pitchFamily="18" charset="0"/>
              </a:rPr>
              <a:t>www.computherm.com</a:t>
            </a:r>
          </a:p>
        </p:txBody>
      </p:sp>
      <p:pic>
        <p:nvPicPr>
          <p:cNvPr id="8" name="Picture 24" descr="Pandat_logo_software_splash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65875"/>
            <a:ext cx="14652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herm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emf"/><Relationship Id="rId3" Type="http://schemas.openxmlformats.org/officeDocument/2006/relationships/image" Target="../media/image251.emf"/><Relationship Id="rId7" Type="http://schemas.openxmlformats.org/officeDocument/2006/relationships/image" Target="../media/image255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4.emf"/><Relationship Id="rId5" Type="http://schemas.openxmlformats.org/officeDocument/2006/relationships/image" Target="../media/image253.emf"/><Relationship Id="rId4" Type="http://schemas.openxmlformats.org/officeDocument/2006/relationships/image" Target="../media/image252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image" Target="../media/image264.emf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8.emf"/><Relationship Id="rId4" Type="http://schemas.openxmlformats.org/officeDocument/2006/relationships/image" Target="../media/image267.emf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emf"/><Relationship Id="rId3" Type="http://schemas.openxmlformats.org/officeDocument/2006/relationships/image" Target="../media/image269.emf"/><Relationship Id="rId7" Type="http://schemas.openxmlformats.org/officeDocument/2006/relationships/image" Target="../media/image27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2.emf"/><Relationship Id="rId5" Type="http://schemas.openxmlformats.org/officeDocument/2006/relationships/image" Target="../media/image271.emf"/><Relationship Id="rId4" Type="http://schemas.openxmlformats.org/officeDocument/2006/relationships/image" Target="../media/image270.em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emf"/><Relationship Id="rId3" Type="http://schemas.openxmlformats.org/officeDocument/2006/relationships/image" Target="../media/image275.emf"/><Relationship Id="rId7" Type="http://schemas.openxmlformats.org/officeDocument/2006/relationships/image" Target="../media/image27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8.emf"/><Relationship Id="rId5" Type="http://schemas.openxmlformats.org/officeDocument/2006/relationships/image" Target="../media/image277.emf"/><Relationship Id="rId4" Type="http://schemas.openxmlformats.org/officeDocument/2006/relationships/image" Target="../media/image27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8.emf"/><Relationship Id="rId4" Type="http://schemas.openxmlformats.org/officeDocument/2006/relationships/image" Target="../media/image267.emf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emf"/><Relationship Id="rId3" Type="http://schemas.openxmlformats.org/officeDocument/2006/relationships/image" Target="../media/image290.emf"/><Relationship Id="rId7" Type="http://schemas.openxmlformats.org/officeDocument/2006/relationships/image" Target="../media/image294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3.emf"/><Relationship Id="rId5" Type="http://schemas.openxmlformats.org/officeDocument/2006/relationships/image" Target="../media/image292.emf"/><Relationship Id="rId4" Type="http://schemas.openxmlformats.org/officeDocument/2006/relationships/image" Target="../media/image291.emf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emf"/><Relationship Id="rId3" Type="http://schemas.openxmlformats.org/officeDocument/2006/relationships/image" Target="../media/image296.emf"/><Relationship Id="rId7" Type="http://schemas.openxmlformats.org/officeDocument/2006/relationships/image" Target="../media/image300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9.emf"/><Relationship Id="rId5" Type="http://schemas.openxmlformats.org/officeDocument/2006/relationships/image" Target="../media/image298.emf"/><Relationship Id="rId4" Type="http://schemas.openxmlformats.org/officeDocument/2006/relationships/image" Target="../media/image297.e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7" Type="http://schemas.openxmlformats.org/officeDocument/2006/relationships/image" Target="../media/image309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3.emf"/><Relationship Id="rId4" Type="http://schemas.openxmlformats.org/officeDocument/2006/relationships/image" Target="../media/image312.emf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9.emf"/><Relationship Id="rId3" Type="http://schemas.openxmlformats.org/officeDocument/2006/relationships/image" Target="../media/image314.emf"/><Relationship Id="rId7" Type="http://schemas.openxmlformats.org/officeDocument/2006/relationships/image" Target="../media/image318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7.emf"/><Relationship Id="rId5" Type="http://schemas.openxmlformats.org/officeDocument/2006/relationships/image" Target="../media/image316.emf"/><Relationship Id="rId4" Type="http://schemas.openxmlformats.org/officeDocument/2006/relationships/image" Target="../media/image315.emf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emf"/><Relationship Id="rId3" Type="http://schemas.openxmlformats.org/officeDocument/2006/relationships/image" Target="../media/image320.emf"/><Relationship Id="rId7" Type="http://schemas.openxmlformats.org/officeDocument/2006/relationships/image" Target="../media/image324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3.emf"/><Relationship Id="rId5" Type="http://schemas.openxmlformats.org/officeDocument/2006/relationships/image" Target="../media/image322.emf"/><Relationship Id="rId4" Type="http://schemas.openxmlformats.org/officeDocument/2006/relationships/image" Target="../media/image321.e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7" Type="http://schemas.openxmlformats.org/officeDocument/2006/relationships/image" Target="../media/image332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1.png"/><Relationship Id="rId5" Type="http://schemas.openxmlformats.org/officeDocument/2006/relationships/image" Target="../media/image330.png"/><Relationship Id="rId4" Type="http://schemas.openxmlformats.org/officeDocument/2006/relationships/image" Target="../media/image32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emf"/><Relationship Id="rId2" Type="http://schemas.openxmlformats.org/officeDocument/2006/relationships/image" Target="../media/image3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6.e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emf"/><Relationship Id="rId5" Type="http://schemas.openxmlformats.org/officeDocument/2006/relationships/image" Target="../media/image339.emf"/><Relationship Id="rId4" Type="http://schemas.openxmlformats.org/officeDocument/2006/relationships/image" Target="../media/image3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2.emf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4.em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6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png"/><Relationship Id="rId3" Type="http://schemas.openxmlformats.org/officeDocument/2006/relationships/image" Target="../media/image349.png"/><Relationship Id="rId7" Type="http://schemas.openxmlformats.org/officeDocument/2006/relationships/image" Target="../media/image353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2.png"/><Relationship Id="rId5" Type="http://schemas.openxmlformats.org/officeDocument/2006/relationships/image" Target="../media/image351.png"/><Relationship Id="rId4" Type="http://schemas.openxmlformats.org/officeDocument/2006/relationships/image" Target="../media/image350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emf"/><Relationship Id="rId4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7" Type="http://schemas.openxmlformats.org/officeDocument/2006/relationships/image" Target="../media/image97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7" Type="http://schemas.openxmlformats.org/officeDocument/2006/relationships/image" Target="../media/image131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7" Type="http://schemas.openxmlformats.org/officeDocument/2006/relationships/image" Target="../media/image147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3" Type="http://schemas.openxmlformats.org/officeDocument/2006/relationships/image" Target="../media/image157.emf"/><Relationship Id="rId7" Type="http://schemas.openxmlformats.org/officeDocument/2006/relationships/image" Target="../media/image16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emf"/><Relationship Id="rId5" Type="http://schemas.openxmlformats.org/officeDocument/2006/relationships/image" Target="../media/image159.emf"/><Relationship Id="rId4" Type="http://schemas.openxmlformats.org/officeDocument/2006/relationships/image" Target="../media/image158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openxmlformats.org/officeDocument/2006/relationships/image" Target="../media/image175.emf"/><Relationship Id="rId7" Type="http://schemas.openxmlformats.org/officeDocument/2006/relationships/image" Target="../media/image17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emf"/><Relationship Id="rId5" Type="http://schemas.openxmlformats.org/officeDocument/2006/relationships/image" Target="../media/image177.emf"/><Relationship Id="rId4" Type="http://schemas.openxmlformats.org/officeDocument/2006/relationships/image" Target="../media/image17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4.emf"/><Relationship Id="rId4" Type="http://schemas.openxmlformats.org/officeDocument/2006/relationships/image" Target="../media/image193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emf"/><Relationship Id="rId3" Type="http://schemas.openxmlformats.org/officeDocument/2006/relationships/image" Target="../media/image195.emf"/><Relationship Id="rId7" Type="http://schemas.openxmlformats.org/officeDocument/2006/relationships/image" Target="../media/image19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8.emf"/><Relationship Id="rId5" Type="http://schemas.openxmlformats.org/officeDocument/2006/relationships/image" Target="../media/image197.emf"/><Relationship Id="rId4" Type="http://schemas.openxmlformats.org/officeDocument/2006/relationships/image" Target="../media/image196.emf"/><Relationship Id="rId9" Type="http://schemas.openxmlformats.org/officeDocument/2006/relationships/image" Target="../media/image20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3.emf"/><Relationship Id="rId4" Type="http://schemas.openxmlformats.org/officeDocument/2006/relationships/image" Target="../media/image212.e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emf"/><Relationship Id="rId3" Type="http://schemas.openxmlformats.org/officeDocument/2006/relationships/image" Target="../media/image214.emf"/><Relationship Id="rId7" Type="http://schemas.openxmlformats.org/officeDocument/2006/relationships/image" Target="../media/image21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7.emf"/><Relationship Id="rId5" Type="http://schemas.openxmlformats.org/officeDocument/2006/relationships/image" Target="../media/image216.emf"/><Relationship Id="rId4" Type="http://schemas.openxmlformats.org/officeDocument/2006/relationships/image" Target="../media/image21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emf"/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1.emf"/><Relationship Id="rId4" Type="http://schemas.openxmlformats.org/officeDocument/2006/relationships/image" Target="../media/image230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emf"/><Relationship Id="rId3" Type="http://schemas.openxmlformats.org/officeDocument/2006/relationships/image" Target="../media/image232.emf"/><Relationship Id="rId7" Type="http://schemas.openxmlformats.org/officeDocument/2006/relationships/image" Target="../media/image23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5.emf"/><Relationship Id="rId5" Type="http://schemas.openxmlformats.org/officeDocument/2006/relationships/image" Target="../media/image234.emf"/><Relationship Id="rId4" Type="http://schemas.openxmlformats.org/officeDocument/2006/relationships/image" Target="../media/image233.emf"/><Relationship Id="rId9" Type="http://schemas.openxmlformats.org/officeDocument/2006/relationships/image" Target="../media/image238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0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0.emf"/><Relationship Id="rId4" Type="http://schemas.openxmlformats.org/officeDocument/2006/relationships/image" Target="../media/image24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5" name="Text Box 3"/>
          <p:cNvSpPr txBox="1">
            <a:spLocks noChangeArrowheads="1"/>
          </p:cNvSpPr>
          <p:nvPr/>
        </p:nvSpPr>
        <p:spPr bwMode="auto">
          <a:xfrm>
            <a:off x="228600" y="2895600"/>
            <a:ext cx="8305800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CompuTherm</a:t>
            </a:r>
            <a:r>
              <a:rPr lang="en-US" altLang="zh-CN" sz="24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 LLC</a:t>
            </a:r>
          </a:p>
          <a:p>
            <a:pPr>
              <a:defRPr/>
            </a:pPr>
            <a:r>
              <a:rPr lang="en-US" altLang="zh-CN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8401 Greenway Blvd, Suite 248</a:t>
            </a:r>
            <a:endParaRPr lang="en-US" altLang="zh-CN" sz="24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  <a:p>
            <a:pPr>
              <a:defRPr/>
            </a:pPr>
            <a:r>
              <a:rPr lang="en-US" altLang="zh-CN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Middleton, </a:t>
            </a:r>
            <a:r>
              <a:rPr lang="en-US" altLang="zh-CN" sz="2400" b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WI </a:t>
            </a:r>
            <a:r>
              <a:rPr lang="en-US" altLang="zh-CN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53562, </a:t>
            </a:r>
            <a:r>
              <a:rPr lang="en-US" altLang="zh-CN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USA</a:t>
            </a:r>
          </a:p>
          <a:p>
            <a:pPr>
              <a:defRPr/>
            </a:pPr>
            <a:endParaRPr lang="en-US" altLang="zh-CN" sz="24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  <a:p>
            <a:pPr>
              <a:defRPr/>
            </a:pPr>
            <a:r>
              <a:rPr lang="en-US" altLang="zh-CN" sz="24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hlinkClick r:id="rId3"/>
              </a:rPr>
              <a:t>www.computherm.com</a:t>
            </a:r>
            <a:endParaRPr lang="en-US" altLang="zh-CN" sz="2400" b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  <a:p>
            <a:pPr>
              <a:defRPr/>
            </a:pPr>
            <a:endParaRPr lang="en-US" altLang="zh-CN" sz="2400" b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  <a:p>
            <a:pPr>
              <a:defRPr/>
            </a:pPr>
            <a:r>
              <a:rPr lang="en-US" sz="2400" dirty="0" smtClean="0"/>
              <a:t>Copyright © CompuTherm LLC</a:t>
            </a:r>
            <a:endParaRPr lang="en-US" altLang="zh-CN" sz="24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  <a:p>
            <a:pPr>
              <a:defRPr/>
            </a:pPr>
            <a:endParaRPr lang="en-US" sz="18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695325" y="1524000"/>
            <a:ext cx="7891463" cy="1371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i="1" dirty="0" smtClean="0">
                <a:solidFill>
                  <a:schemeClr val="tx1"/>
                </a:solidFill>
                <a:effectLst/>
                <a:latin typeface="Bookman Old Style" pitchFamily="18" charset="0"/>
                <a:cs typeface="Times New Roman" pitchFamily="18" charset="0"/>
              </a:rPr>
              <a:t>Ternary Phase Diagrams</a:t>
            </a:r>
            <a:endParaRPr lang="en-US" sz="3200" i="1" dirty="0" smtClean="0"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</p:spTree>
  </p:cSld>
  <p:clrMapOvr>
    <a:masterClrMapping/>
  </p:clrMapOvr>
  <p:transition advTm="4881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101096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I: Three binaries are all isomorphous with Cigar shape phase boundaries.</a:t>
            </a:r>
            <a:endParaRPr lang="en-US" dirty="0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63" y="2590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0763" y="2590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563" y="2590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8382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III: Isothermal sections in decreasing T order.</a:t>
            </a:r>
            <a:endParaRPr lang="en-US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99" y="1393634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393634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6268" y="1393634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499" y="3908234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908234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0933" y="3908234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382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Liquidus lines start from the eutectic reaction in A-B binary, split into two directions in the ternary field and end at the peritectic reactions in A-C and B-C binaries. Three primary phase fields, Fcc, Bcc and Hcp.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09800" y="2057400"/>
            <a:ext cx="4752541" cy="4317139"/>
            <a:chOff x="2209800" y="2057400"/>
            <a:chExt cx="4752541" cy="4317139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9800" y="20574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5400290" y="5178866"/>
              <a:ext cx="50517" cy="3884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5863641" y="5325366"/>
              <a:ext cx="69126" cy="1341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5777533" y="5527404"/>
              <a:ext cx="40139" cy="7600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4808" t="9259" r="8654" b="12698"/>
          <a:stretch>
            <a:fillRect/>
          </a:stretch>
        </p:blipFill>
        <p:spPr bwMode="auto">
          <a:xfrm>
            <a:off x="3581400" y="1752600"/>
            <a:ext cx="5486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27544"/>
            <a:ext cx="8229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Aqua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29146" t="17526" r="21575" b="42791"/>
          <a:stretch>
            <a:fillRect/>
          </a:stretch>
        </p:blipFill>
        <p:spPr bwMode="auto">
          <a:xfrm>
            <a:off x="533400" y="137160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 l="48077" t="20172" r="30589" b="34854"/>
          <a:stretch>
            <a:fillRect/>
          </a:stretch>
        </p:blipFill>
        <p:spPr bwMode="auto">
          <a:xfrm>
            <a:off x="2228850" y="3505200"/>
            <a:ext cx="13525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 l="29898" t="17526" r="50871" b="38823"/>
          <a:stretch>
            <a:fillRect/>
          </a:stretch>
        </p:blipFill>
        <p:spPr bwMode="auto">
          <a:xfrm>
            <a:off x="76200" y="3505200"/>
            <a:ext cx="1219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 l="40866" t="37368" r="45913" b="33532"/>
          <a:stretch>
            <a:fillRect/>
          </a:stretch>
        </p:blipFill>
        <p:spPr bwMode="auto">
          <a:xfrm>
            <a:off x="1371600" y="4800600"/>
            <a:ext cx="838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5559" t="9259" r="7452" b="12698"/>
          <a:stretch>
            <a:fillRect/>
          </a:stretch>
        </p:blipFill>
        <p:spPr bwMode="auto">
          <a:xfrm>
            <a:off x="3505200" y="1828800"/>
            <a:ext cx="55149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Liquid involved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Green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9861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Isopleths through 65 at.% C and 72 at.% C</a:t>
            </a:r>
            <a:endParaRPr lang="en-US" sz="2400" baseline="-250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579" y="22860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179" y="22860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83820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Characteristics to determine whether it is a Class III four-phase equilibrium: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Before Reaction: 1 three-phase triangle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After Reaction: 3 three-phase triangles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55930" y="5801380"/>
            <a:ext cx="6215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Class III reaction: </a:t>
            </a:r>
            <a:r>
              <a:rPr lang="en-US" sz="2800" dirty="0" smtClean="0">
                <a:sym typeface="Symbol"/>
              </a:rPr>
              <a:t> + </a:t>
            </a:r>
            <a:r>
              <a:rPr lang="el-GR" sz="2800" dirty="0" smtClean="0">
                <a:sym typeface="Symbol"/>
              </a:rPr>
              <a:t>β</a:t>
            </a:r>
            <a:r>
              <a:rPr lang="en-US" sz="2800" dirty="0" smtClean="0">
                <a:sym typeface="Symbol"/>
              </a:rPr>
              <a:t> + </a:t>
            </a:r>
            <a:r>
              <a:rPr lang="el-GR" sz="2800" dirty="0" smtClean="0">
                <a:sym typeface="Symbol"/>
              </a:rPr>
              <a:t>γ</a:t>
            </a:r>
            <a:r>
              <a:rPr lang="en-US" sz="2800" dirty="0" smtClean="0">
                <a:sym typeface="Symbol"/>
              </a:rPr>
              <a:t> </a:t>
            </a:r>
            <a:r>
              <a:rPr lang="en-US" sz="2800" dirty="0" smtClean="0"/>
              <a:t>=&gt; </a:t>
            </a:r>
            <a:r>
              <a:rPr lang="el-GR" sz="2800" dirty="0" smtClean="0"/>
              <a:t>Φ</a:t>
            </a:r>
            <a:endParaRPr lang="en-US" sz="2800" dirty="0"/>
          </a:p>
        </p:txBody>
      </p:sp>
      <p:grpSp>
        <p:nvGrpSpPr>
          <p:cNvPr id="2" name="Group 42"/>
          <p:cNvGrpSpPr/>
          <p:nvPr/>
        </p:nvGrpSpPr>
        <p:grpSpPr>
          <a:xfrm>
            <a:off x="4648200" y="2547258"/>
            <a:ext cx="4290372" cy="3091149"/>
            <a:chOff x="322377" y="2319051"/>
            <a:chExt cx="4290372" cy="3091149"/>
          </a:xfrm>
        </p:grpSpPr>
        <p:sp>
          <p:nvSpPr>
            <p:cNvPr id="15" name="Freeform 14"/>
            <p:cNvSpPr/>
            <p:nvPr/>
          </p:nvSpPr>
          <p:spPr bwMode="auto">
            <a:xfrm>
              <a:off x="596537" y="2625634"/>
              <a:ext cx="3722914" cy="914400"/>
            </a:xfrm>
            <a:custGeom>
              <a:avLst/>
              <a:gdLst>
                <a:gd name="connsiteX0" fmla="*/ 0 w 3722914"/>
                <a:gd name="connsiteY0" fmla="*/ 130629 h 914400"/>
                <a:gd name="connsiteX1" fmla="*/ 3722914 w 3722914"/>
                <a:gd name="connsiteY1" fmla="*/ 0 h 914400"/>
                <a:gd name="connsiteX2" fmla="*/ 1920240 w 3722914"/>
                <a:gd name="connsiteY2" fmla="*/ 914400 h 914400"/>
                <a:gd name="connsiteX3" fmla="*/ 0 w 3722914"/>
                <a:gd name="connsiteY3" fmla="*/ 13062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2914" h="914400">
                  <a:moveTo>
                    <a:pt x="0" y="130629"/>
                  </a:moveTo>
                  <a:lnTo>
                    <a:pt x="3722914" y="0"/>
                  </a:lnTo>
                  <a:lnTo>
                    <a:pt x="1920240" y="914400"/>
                  </a:lnTo>
                  <a:lnTo>
                    <a:pt x="0" y="130629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33400" y="2819400"/>
              <a:ext cx="1970314" cy="1981200"/>
            </a:xfrm>
            <a:custGeom>
              <a:avLst/>
              <a:gdLst>
                <a:gd name="connsiteX0" fmla="*/ 0 w 1907177"/>
                <a:gd name="connsiteY0" fmla="*/ 0 h 1933303"/>
                <a:gd name="connsiteX1" fmla="*/ 1907177 w 1907177"/>
                <a:gd name="connsiteY1" fmla="*/ 783772 h 1933303"/>
                <a:gd name="connsiteX2" fmla="*/ 1685109 w 1907177"/>
                <a:gd name="connsiteY2" fmla="*/ 1933303 h 1933303"/>
                <a:gd name="connsiteX3" fmla="*/ 0 w 1907177"/>
                <a:gd name="connsiteY3" fmla="*/ 0 h 1933303"/>
                <a:gd name="connsiteX0" fmla="*/ 0 w 1907177"/>
                <a:gd name="connsiteY0" fmla="*/ 0 h 1902823"/>
                <a:gd name="connsiteX1" fmla="*/ 1907177 w 1907177"/>
                <a:gd name="connsiteY1" fmla="*/ 783772 h 1902823"/>
                <a:gd name="connsiteX2" fmla="*/ 1689463 w 1907177"/>
                <a:gd name="connsiteY2" fmla="*/ 1902823 h 1902823"/>
                <a:gd name="connsiteX3" fmla="*/ 0 w 1907177"/>
                <a:gd name="connsiteY3" fmla="*/ 0 h 1902823"/>
                <a:gd name="connsiteX0" fmla="*/ 0 w 1907177"/>
                <a:gd name="connsiteY0" fmla="*/ 0 h 1979023"/>
                <a:gd name="connsiteX1" fmla="*/ 1907177 w 1907177"/>
                <a:gd name="connsiteY1" fmla="*/ 783772 h 1979023"/>
                <a:gd name="connsiteX2" fmla="*/ 1689463 w 1907177"/>
                <a:gd name="connsiteY2" fmla="*/ 1979023 h 1979023"/>
                <a:gd name="connsiteX3" fmla="*/ 0 w 1907177"/>
                <a:gd name="connsiteY3" fmla="*/ 0 h 1979023"/>
                <a:gd name="connsiteX0" fmla="*/ 0 w 1970314"/>
                <a:gd name="connsiteY0" fmla="*/ 0 h 1981200"/>
                <a:gd name="connsiteX1" fmla="*/ 1970314 w 1970314"/>
                <a:gd name="connsiteY1" fmla="*/ 785949 h 1981200"/>
                <a:gd name="connsiteX2" fmla="*/ 1752600 w 1970314"/>
                <a:gd name="connsiteY2" fmla="*/ 1981200 h 1981200"/>
                <a:gd name="connsiteX3" fmla="*/ 0 w 1970314"/>
                <a:gd name="connsiteY3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314" h="1981200">
                  <a:moveTo>
                    <a:pt x="0" y="0"/>
                  </a:moveTo>
                  <a:lnTo>
                    <a:pt x="1970314" y="785949"/>
                  </a:lnTo>
                  <a:lnTo>
                    <a:pt x="1752600" y="19812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2320834" y="2664823"/>
              <a:ext cx="2076995" cy="2142308"/>
            </a:xfrm>
            <a:custGeom>
              <a:avLst/>
              <a:gdLst>
                <a:gd name="connsiteX0" fmla="*/ 261257 w 2076995"/>
                <a:gd name="connsiteY0" fmla="*/ 940526 h 2142308"/>
                <a:gd name="connsiteX1" fmla="*/ 2076995 w 2076995"/>
                <a:gd name="connsiteY1" fmla="*/ 0 h 2142308"/>
                <a:gd name="connsiteX2" fmla="*/ 0 w 2076995"/>
                <a:gd name="connsiteY2" fmla="*/ 2142308 h 2142308"/>
                <a:gd name="connsiteX3" fmla="*/ 261257 w 2076995"/>
                <a:gd name="connsiteY3" fmla="*/ 940526 h 21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6995" h="2142308">
                  <a:moveTo>
                    <a:pt x="261257" y="940526"/>
                  </a:moveTo>
                  <a:lnTo>
                    <a:pt x="2076995" y="0"/>
                  </a:lnTo>
                  <a:lnTo>
                    <a:pt x="0" y="2142308"/>
                  </a:lnTo>
                  <a:lnTo>
                    <a:pt x="261257" y="94052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33600" y="2743200"/>
              <a:ext cx="788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r>
                <a:rPr lang="en-US" dirty="0" smtClean="0"/>
                <a:t>+</a:t>
              </a:r>
              <a:r>
                <a:rPr lang="el-GR" dirty="0" smtClean="0">
                  <a:sym typeface="Symbol"/>
                </a:rPr>
                <a:t>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β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57606" y="3581400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r>
                <a:rPr lang="en-US" dirty="0" smtClean="0"/>
                <a:t>+</a:t>
              </a:r>
              <a:r>
                <a:rPr lang="el-GR" dirty="0" smtClean="0">
                  <a:sym typeface="Symbol"/>
                </a:rPr>
                <a:t>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0800" y="3581400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r>
                <a:rPr lang="en-US" dirty="0" smtClean="0"/>
                <a:t>+</a:t>
              </a:r>
              <a:r>
                <a:rPr lang="el-GR" dirty="0" smtClean="0">
                  <a:sym typeface="Symbol"/>
                </a:rPr>
                <a:t>β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3525" y="5102423"/>
              <a:ext cx="1547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After Reaction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97027" y="2637168"/>
              <a:ext cx="202846" cy="195943"/>
            </a:xfrm>
            <a:custGeom>
              <a:avLst/>
              <a:gdLst>
                <a:gd name="connsiteX0" fmla="*/ 0 w 195943"/>
                <a:gd name="connsiteY0" fmla="*/ 195943 h 195943"/>
                <a:gd name="connsiteX1" fmla="*/ 130629 w 195943"/>
                <a:gd name="connsiteY1" fmla="*/ 182880 h 195943"/>
                <a:gd name="connsiteX2" fmla="*/ 195943 w 195943"/>
                <a:gd name="connsiteY2" fmla="*/ 104503 h 195943"/>
                <a:gd name="connsiteX3" fmla="*/ 195943 w 195943"/>
                <a:gd name="connsiteY3" fmla="*/ 0 h 195943"/>
                <a:gd name="connsiteX4" fmla="*/ 195943 w 195943"/>
                <a:gd name="connsiteY4" fmla="*/ 0 h 195943"/>
                <a:gd name="connsiteX0" fmla="*/ 0 w 202846"/>
                <a:gd name="connsiteY0" fmla="*/ 195943 h 195943"/>
                <a:gd name="connsiteX1" fmla="*/ 130629 w 202846"/>
                <a:gd name="connsiteY1" fmla="*/ 182880 h 195943"/>
                <a:gd name="connsiteX2" fmla="*/ 202846 w 202846"/>
                <a:gd name="connsiteY2" fmla="*/ 110896 h 195943"/>
                <a:gd name="connsiteX3" fmla="*/ 195943 w 202846"/>
                <a:gd name="connsiteY3" fmla="*/ 0 h 195943"/>
                <a:gd name="connsiteX4" fmla="*/ 195943 w 202846"/>
                <a:gd name="connsiteY4" fmla="*/ 0 h 19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846" h="195943">
                  <a:moveTo>
                    <a:pt x="0" y="195943"/>
                  </a:moveTo>
                  <a:lnTo>
                    <a:pt x="130629" y="182880"/>
                  </a:lnTo>
                  <a:lnTo>
                    <a:pt x="202846" y="110896"/>
                  </a:lnTo>
                  <a:lnTo>
                    <a:pt x="195943" y="0"/>
                  </a:lnTo>
                  <a:lnTo>
                    <a:pt x="195943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4319080" y="2481642"/>
              <a:ext cx="176720" cy="184619"/>
            </a:xfrm>
            <a:custGeom>
              <a:avLst/>
              <a:gdLst>
                <a:gd name="connsiteX0" fmla="*/ 0 w 195943"/>
                <a:gd name="connsiteY0" fmla="*/ 195943 h 195943"/>
                <a:gd name="connsiteX1" fmla="*/ 130629 w 195943"/>
                <a:gd name="connsiteY1" fmla="*/ 182880 h 195943"/>
                <a:gd name="connsiteX2" fmla="*/ 195943 w 195943"/>
                <a:gd name="connsiteY2" fmla="*/ 104503 h 195943"/>
                <a:gd name="connsiteX3" fmla="*/ 195943 w 195943"/>
                <a:gd name="connsiteY3" fmla="*/ 0 h 195943"/>
                <a:gd name="connsiteX4" fmla="*/ 195943 w 195943"/>
                <a:gd name="connsiteY4" fmla="*/ 0 h 195943"/>
                <a:gd name="connsiteX0" fmla="*/ 0 w 202846"/>
                <a:gd name="connsiteY0" fmla="*/ 195943 h 195943"/>
                <a:gd name="connsiteX1" fmla="*/ 130629 w 202846"/>
                <a:gd name="connsiteY1" fmla="*/ 182880 h 195943"/>
                <a:gd name="connsiteX2" fmla="*/ 202846 w 202846"/>
                <a:gd name="connsiteY2" fmla="*/ 110896 h 195943"/>
                <a:gd name="connsiteX3" fmla="*/ 195943 w 202846"/>
                <a:gd name="connsiteY3" fmla="*/ 0 h 195943"/>
                <a:gd name="connsiteX4" fmla="*/ 195943 w 202846"/>
                <a:gd name="connsiteY4" fmla="*/ 0 h 195943"/>
                <a:gd name="connsiteX0" fmla="*/ 0 w 202846"/>
                <a:gd name="connsiteY0" fmla="*/ 195943 h 228600"/>
                <a:gd name="connsiteX1" fmla="*/ 76200 w 202846"/>
                <a:gd name="connsiteY1" fmla="*/ 228600 h 228600"/>
                <a:gd name="connsiteX2" fmla="*/ 202846 w 202846"/>
                <a:gd name="connsiteY2" fmla="*/ 110896 h 228600"/>
                <a:gd name="connsiteX3" fmla="*/ 195943 w 202846"/>
                <a:gd name="connsiteY3" fmla="*/ 0 h 228600"/>
                <a:gd name="connsiteX4" fmla="*/ 195943 w 202846"/>
                <a:gd name="connsiteY4" fmla="*/ 0 h 228600"/>
                <a:gd name="connsiteX0" fmla="*/ 0 w 195943"/>
                <a:gd name="connsiteY0" fmla="*/ 195943 h 304799"/>
                <a:gd name="connsiteX1" fmla="*/ 76200 w 195943"/>
                <a:gd name="connsiteY1" fmla="*/ 228600 h 304799"/>
                <a:gd name="connsiteX2" fmla="*/ 152400 w 195943"/>
                <a:gd name="connsiteY2" fmla="*/ 304799 h 304799"/>
                <a:gd name="connsiteX3" fmla="*/ 195943 w 195943"/>
                <a:gd name="connsiteY3" fmla="*/ 0 h 304799"/>
                <a:gd name="connsiteX4" fmla="*/ 195943 w 195943"/>
                <a:gd name="connsiteY4" fmla="*/ 0 h 304799"/>
                <a:gd name="connsiteX0" fmla="*/ 0 w 228601"/>
                <a:gd name="connsiteY0" fmla="*/ 195943 h 380999"/>
                <a:gd name="connsiteX1" fmla="*/ 76200 w 228601"/>
                <a:gd name="connsiteY1" fmla="*/ 228600 h 380999"/>
                <a:gd name="connsiteX2" fmla="*/ 152400 w 228601"/>
                <a:gd name="connsiteY2" fmla="*/ 304799 h 380999"/>
                <a:gd name="connsiteX3" fmla="*/ 195943 w 228601"/>
                <a:gd name="connsiteY3" fmla="*/ 0 h 380999"/>
                <a:gd name="connsiteX4" fmla="*/ 228601 w 228601"/>
                <a:gd name="connsiteY4" fmla="*/ 380999 h 380999"/>
                <a:gd name="connsiteX0" fmla="*/ 0 w 228601"/>
                <a:gd name="connsiteY0" fmla="*/ 0 h 185056"/>
                <a:gd name="connsiteX1" fmla="*/ 76200 w 228601"/>
                <a:gd name="connsiteY1" fmla="*/ 32657 h 185056"/>
                <a:gd name="connsiteX2" fmla="*/ 152400 w 228601"/>
                <a:gd name="connsiteY2" fmla="*/ 108856 h 185056"/>
                <a:gd name="connsiteX3" fmla="*/ 228601 w 228601"/>
                <a:gd name="connsiteY3" fmla="*/ 185056 h 185056"/>
                <a:gd name="connsiteX0" fmla="*/ 1 w 152401"/>
                <a:gd name="connsiteY0" fmla="*/ 0 h 304801"/>
                <a:gd name="connsiteX1" fmla="*/ 0 w 152401"/>
                <a:gd name="connsiteY1" fmla="*/ 152402 h 304801"/>
                <a:gd name="connsiteX2" fmla="*/ 76200 w 152401"/>
                <a:gd name="connsiteY2" fmla="*/ 228601 h 304801"/>
                <a:gd name="connsiteX3" fmla="*/ 152401 w 152401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100519 w 176720"/>
                <a:gd name="connsiteY2" fmla="*/ 228601 h 304801"/>
                <a:gd name="connsiteX3" fmla="*/ 176720 w 176720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51880 w 176720"/>
                <a:gd name="connsiteY2" fmla="*/ 223738 h 304801"/>
                <a:gd name="connsiteX3" fmla="*/ 176720 w 176720"/>
                <a:gd name="connsiteY3" fmla="*/ 304801 h 304801"/>
                <a:gd name="connsiteX0" fmla="*/ 24320 w 176720"/>
                <a:gd name="connsiteY0" fmla="*/ 0 h 232114"/>
                <a:gd name="connsiteX1" fmla="*/ 0 w 176720"/>
                <a:gd name="connsiteY1" fmla="*/ 178342 h 232114"/>
                <a:gd name="connsiteX2" fmla="*/ 51880 w 176720"/>
                <a:gd name="connsiteY2" fmla="*/ 223738 h 232114"/>
                <a:gd name="connsiteX3" fmla="*/ 176720 w 176720"/>
                <a:gd name="connsiteY3" fmla="*/ 228601 h 232114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2"/>
                <a:gd name="connsiteX1" fmla="*/ 0 w 176720"/>
                <a:gd name="connsiteY1" fmla="*/ 178342 h 228602"/>
                <a:gd name="connsiteX2" fmla="*/ 100520 w 176720"/>
                <a:gd name="connsiteY2" fmla="*/ 228602 h 228602"/>
                <a:gd name="connsiteX3" fmla="*/ 176720 w 176720"/>
                <a:gd name="connsiteY3" fmla="*/ 228601 h 228602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96753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19717 w 176720"/>
                <a:gd name="connsiteY1" fmla="*/ 53189 h 228601"/>
                <a:gd name="connsiteX2" fmla="*/ 0 w 176720"/>
                <a:gd name="connsiteY2" fmla="*/ 196753 h 228601"/>
                <a:gd name="connsiteX3" fmla="*/ 66767 w 176720"/>
                <a:gd name="connsiteY3" fmla="*/ 225534 h 228601"/>
                <a:gd name="connsiteX4" fmla="*/ 176720 w 176720"/>
                <a:gd name="connsiteY4" fmla="*/ 228601 h 228601"/>
                <a:gd name="connsiteX0" fmla="*/ 24320 w 176720"/>
                <a:gd name="connsiteY0" fmla="*/ 0 h 237808"/>
                <a:gd name="connsiteX1" fmla="*/ 19717 w 176720"/>
                <a:gd name="connsiteY1" fmla="*/ 53189 h 237808"/>
                <a:gd name="connsiteX2" fmla="*/ 0 w 176720"/>
                <a:gd name="connsiteY2" fmla="*/ 196753 h 237808"/>
                <a:gd name="connsiteX3" fmla="*/ 79041 w 176720"/>
                <a:gd name="connsiteY3" fmla="*/ 237808 h 237808"/>
                <a:gd name="connsiteX4" fmla="*/ 176720 w 176720"/>
                <a:gd name="connsiteY4" fmla="*/ 228601 h 237808"/>
                <a:gd name="connsiteX0" fmla="*/ 19717 w 176720"/>
                <a:gd name="connsiteY0" fmla="*/ 0 h 184619"/>
                <a:gd name="connsiteX1" fmla="*/ 0 w 176720"/>
                <a:gd name="connsiteY1" fmla="*/ 143564 h 184619"/>
                <a:gd name="connsiteX2" fmla="*/ 79041 w 176720"/>
                <a:gd name="connsiteY2" fmla="*/ 184619 h 184619"/>
                <a:gd name="connsiteX3" fmla="*/ 176720 w 176720"/>
                <a:gd name="connsiteY3" fmla="*/ 175412 h 1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720" h="184619">
                  <a:moveTo>
                    <a:pt x="19717" y="0"/>
                  </a:moveTo>
                  <a:lnTo>
                    <a:pt x="0" y="143564"/>
                  </a:lnTo>
                  <a:lnTo>
                    <a:pt x="79041" y="184619"/>
                  </a:lnTo>
                  <a:lnTo>
                    <a:pt x="176720" y="175412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2206171" y="4803784"/>
              <a:ext cx="152400" cy="87532"/>
            </a:xfrm>
            <a:custGeom>
              <a:avLst/>
              <a:gdLst>
                <a:gd name="connsiteX0" fmla="*/ 0 w 195943"/>
                <a:gd name="connsiteY0" fmla="*/ 195943 h 195943"/>
                <a:gd name="connsiteX1" fmla="*/ 130629 w 195943"/>
                <a:gd name="connsiteY1" fmla="*/ 182880 h 195943"/>
                <a:gd name="connsiteX2" fmla="*/ 195943 w 195943"/>
                <a:gd name="connsiteY2" fmla="*/ 104503 h 195943"/>
                <a:gd name="connsiteX3" fmla="*/ 195943 w 195943"/>
                <a:gd name="connsiteY3" fmla="*/ 0 h 195943"/>
                <a:gd name="connsiteX4" fmla="*/ 195943 w 195943"/>
                <a:gd name="connsiteY4" fmla="*/ 0 h 195943"/>
                <a:gd name="connsiteX0" fmla="*/ 0 w 202846"/>
                <a:gd name="connsiteY0" fmla="*/ 195943 h 195943"/>
                <a:gd name="connsiteX1" fmla="*/ 130629 w 202846"/>
                <a:gd name="connsiteY1" fmla="*/ 182880 h 195943"/>
                <a:gd name="connsiteX2" fmla="*/ 202846 w 202846"/>
                <a:gd name="connsiteY2" fmla="*/ 110896 h 195943"/>
                <a:gd name="connsiteX3" fmla="*/ 195943 w 202846"/>
                <a:gd name="connsiteY3" fmla="*/ 0 h 195943"/>
                <a:gd name="connsiteX4" fmla="*/ 195943 w 202846"/>
                <a:gd name="connsiteY4" fmla="*/ 0 h 195943"/>
                <a:gd name="connsiteX0" fmla="*/ 0 w 202846"/>
                <a:gd name="connsiteY0" fmla="*/ 195943 h 228600"/>
                <a:gd name="connsiteX1" fmla="*/ 76200 w 202846"/>
                <a:gd name="connsiteY1" fmla="*/ 228600 h 228600"/>
                <a:gd name="connsiteX2" fmla="*/ 202846 w 202846"/>
                <a:gd name="connsiteY2" fmla="*/ 110896 h 228600"/>
                <a:gd name="connsiteX3" fmla="*/ 195943 w 202846"/>
                <a:gd name="connsiteY3" fmla="*/ 0 h 228600"/>
                <a:gd name="connsiteX4" fmla="*/ 195943 w 202846"/>
                <a:gd name="connsiteY4" fmla="*/ 0 h 228600"/>
                <a:gd name="connsiteX0" fmla="*/ 0 w 195943"/>
                <a:gd name="connsiteY0" fmla="*/ 195943 h 304799"/>
                <a:gd name="connsiteX1" fmla="*/ 76200 w 195943"/>
                <a:gd name="connsiteY1" fmla="*/ 228600 h 304799"/>
                <a:gd name="connsiteX2" fmla="*/ 152400 w 195943"/>
                <a:gd name="connsiteY2" fmla="*/ 304799 h 304799"/>
                <a:gd name="connsiteX3" fmla="*/ 195943 w 195943"/>
                <a:gd name="connsiteY3" fmla="*/ 0 h 304799"/>
                <a:gd name="connsiteX4" fmla="*/ 195943 w 195943"/>
                <a:gd name="connsiteY4" fmla="*/ 0 h 304799"/>
                <a:gd name="connsiteX0" fmla="*/ 0 w 228601"/>
                <a:gd name="connsiteY0" fmla="*/ 195943 h 380999"/>
                <a:gd name="connsiteX1" fmla="*/ 76200 w 228601"/>
                <a:gd name="connsiteY1" fmla="*/ 228600 h 380999"/>
                <a:gd name="connsiteX2" fmla="*/ 152400 w 228601"/>
                <a:gd name="connsiteY2" fmla="*/ 304799 h 380999"/>
                <a:gd name="connsiteX3" fmla="*/ 195943 w 228601"/>
                <a:gd name="connsiteY3" fmla="*/ 0 h 380999"/>
                <a:gd name="connsiteX4" fmla="*/ 228601 w 228601"/>
                <a:gd name="connsiteY4" fmla="*/ 380999 h 380999"/>
                <a:gd name="connsiteX0" fmla="*/ 0 w 228601"/>
                <a:gd name="connsiteY0" fmla="*/ 0 h 185056"/>
                <a:gd name="connsiteX1" fmla="*/ 76200 w 228601"/>
                <a:gd name="connsiteY1" fmla="*/ 32657 h 185056"/>
                <a:gd name="connsiteX2" fmla="*/ 152400 w 228601"/>
                <a:gd name="connsiteY2" fmla="*/ 108856 h 185056"/>
                <a:gd name="connsiteX3" fmla="*/ 228601 w 228601"/>
                <a:gd name="connsiteY3" fmla="*/ 185056 h 185056"/>
                <a:gd name="connsiteX0" fmla="*/ 1 w 152401"/>
                <a:gd name="connsiteY0" fmla="*/ 0 h 304801"/>
                <a:gd name="connsiteX1" fmla="*/ 0 w 152401"/>
                <a:gd name="connsiteY1" fmla="*/ 152402 h 304801"/>
                <a:gd name="connsiteX2" fmla="*/ 76200 w 152401"/>
                <a:gd name="connsiteY2" fmla="*/ 228601 h 304801"/>
                <a:gd name="connsiteX3" fmla="*/ 152401 w 152401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100519 w 176720"/>
                <a:gd name="connsiteY2" fmla="*/ 228601 h 304801"/>
                <a:gd name="connsiteX3" fmla="*/ 176720 w 176720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51880 w 176720"/>
                <a:gd name="connsiteY2" fmla="*/ 223738 h 304801"/>
                <a:gd name="connsiteX3" fmla="*/ 176720 w 176720"/>
                <a:gd name="connsiteY3" fmla="*/ 304801 h 304801"/>
                <a:gd name="connsiteX0" fmla="*/ 24320 w 176720"/>
                <a:gd name="connsiteY0" fmla="*/ 0 h 232114"/>
                <a:gd name="connsiteX1" fmla="*/ 0 w 176720"/>
                <a:gd name="connsiteY1" fmla="*/ 178342 h 232114"/>
                <a:gd name="connsiteX2" fmla="*/ 51880 w 176720"/>
                <a:gd name="connsiteY2" fmla="*/ 223738 h 232114"/>
                <a:gd name="connsiteX3" fmla="*/ 176720 w 176720"/>
                <a:gd name="connsiteY3" fmla="*/ 228601 h 232114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2"/>
                <a:gd name="connsiteX1" fmla="*/ 0 w 176720"/>
                <a:gd name="connsiteY1" fmla="*/ 178342 h 228602"/>
                <a:gd name="connsiteX2" fmla="*/ 100520 w 176720"/>
                <a:gd name="connsiteY2" fmla="*/ 228602 h 228602"/>
                <a:gd name="connsiteX3" fmla="*/ 176720 w 176720"/>
                <a:gd name="connsiteY3" fmla="*/ 228601 h 228602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96753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19717 w 176720"/>
                <a:gd name="connsiteY1" fmla="*/ 53189 h 228601"/>
                <a:gd name="connsiteX2" fmla="*/ 0 w 176720"/>
                <a:gd name="connsiteY2" fmla="*/ 196753 h 228601"/>
                <a:gd name="connsiteX3" fmla="*/ 66767 w 176720"/>
                <a:gd name="connsiteY3" fmla="*/ 225534 h 228601"/>
                <a:gd name="connsiteX4" fmla="*/ 176720 w 176720"/>
                <a:gd name="connsiteY4" fmla="*/ 228601 h 228601"/>
                <a:gd name="connsiteX0" fmla="*/ 24320 w 176720"/>
                <a:gd name="connsiteY0" fmla="*/ 0 h 237808"/>
                <a:gd name="connsiteX1" fmla="*/ 19717 w 176720"/>
                <a:gd name="connsiteY1" fmla="*/ 53189 h 237808"/>
                <a:gd name="connsiteX2" fmla="*/ 0 w 176720"/>
                <a:gd name="connsiteY2" fmla="*/ 196753 h 237808"/>
                <a:gd name="connsiteX3" fmla="*/ 79041 w 176720"/>
                <a:gd name="connsiteY3" fmla="*/ 237808 h 237808"/>
                <a:gd name="connsiteX4" fmla="*/ 176720 w 176720"/>
                <a:gd name="connsiteY4" fmla="*/ 228601 h 237808"/>
                <a:gd name="connsiteX0" fmla="*/ 19717 w 176720"/>
                <a:gd name="connsiteY0" fmla="*/ 0 h 184619"/>
                <a:gd name="connsiteX1" fmla="*/ 0 w 176720"/>
                <a:gd name="connsiteY1" fmla="*/ 143564 h 184619"/>
                <a:gd name="connsiteX2" fmla="*/ 79041 w 176720"/>
                <a:gd name="connsiteY2" fmla="*/ 184619 h 184619"/>
                <a:gd name="connsiteX3" fmla="*/ 176720 w 176720"/>
                <a:gd name="connsiteY3" fmla="*/ 175412 h 184619"/>
                <a:gd name="connsiteX0" fmla="*/ 0 w 329120"/>
                <a:gd name="connsiteY0" fmla="*/ 85036 h 85036"/>
                <a:gd name="connsiteX1" fmla="*/ 152400 w 329120"/>
                <a:gd name="connsiteY1" fmla="*/ 0 h 85036"/>
                <a:gd name="connsiteX2" fmla="*/ 231441 w 329120"/>
                <a:gd name="connsiteY2" fmla="*/ 41055 h 85036"/>
                <a:gd name="connsiteX3" fmla="*/ 329120 w 329120"/>
                <a:gd name="connsiteY3" fmla="*/ 31848 h 85036"/>
                <a:gd name="connsiteX0" fmla="*/ 0 w 304800"/>
                <a:gd name="connsiteY0" fmla="*/ 85036 h 237435"/>
                <a:gd name="connsiteX1" fmla="*/ 152400 w 304800"/>
                <a:gd name="connsiteY1" fmla="*/ 0 h 237435"/>
                <a:gd name="connsiteX2" fmla="*/ 231441 w 304800"/>
                <a:gd name="connsiteY2" fmla="*/ 41055 h 237435"/>
                <a:gd name="connsiteX3" fmla="*/ 304800 w 304800"/>
                <a:gd name="connsiteY3" fmla="*/ 237435 h 237435"/>
                <a:gd name="connsiteX0" fmla="*/ 0 w 304800"/>
                <a:gd name="connsiteY0" fmla="*/ 96368 h 248767"/>
                <a:gd name="connsiteX1" fmla="*/ 152400 w 304800"/>
                <a:gd name="connsiteY1" fmla="*/ 11332 h 248767"/>
                <a:gd name="connsiteX2" fmla="*/ 193341 w 304800"/>
                <a:gd name="connsiteY2" fmla="*/ 0 h 248767"/>
                <a:gd name="connsiteX3" fmla="*/ 304800 w 304800"/>
                <a:gd name="connsiteY3" fmla="*/ 248767 h 248767"/>
                <a:gd name="connsiteX0" fmla="*/ 0 w 228600"/>
                <a:gd name="connsiteY0" fmla="*/ 96368 h 96368"/>
                <a:gd name="connsiteX1" fmla="*/ 152400 w 228600"/>
                <a:gd name="connsiteY1" fmla="*/ 11332 h 96368"/>
                <a:gd name="connsiteX2" fmla="*/ 193341 w 228600"/>
                <a:gd name="connsiteY2" fmla="*/ 0 h 96368"/>
                <a:gd name="connsiteX3" fmla="*/ 228600 w 228600"/>
                <a:gd name="connsiteY3" fmla="*/ 87532 h 96368"/>
                <a:gd name="connsiteX0" fmla="*/ 0 w 228600"/>
                <a:gd name="connsiteY0" fmla="*/ 87532 h 87532"/>
                <a:gd name="connsiteX1" fmla="*/ 152400 w 228600"/>
                <a:gd name="connsiteY1" fmla="*/ 11332 h 87532"/>
                <a:gd name="connsiteX2" fmla="*/ 193341 w 228600"/>
                <a:gd name="connsiteY2" fmla="*/ 0 h 87532"/>
                <a:gd name="connsiteX3" fmla="*/ 228600 w 228600"/>
                <a:gd name="connsiteY3" fmla="*/ 87532 h 87532"/>
                <a:gd name="connsiteX0" fmla="*/ 0 w 228600"/>
                <a:gd name="connsiteY0" fmla="*/ 87532 h 163732"/>
                <a:gd name="connsiteX1" fmla="*/ 152400 w 228600"/>
                <a:gd name="connsiteY1" fmla="*/ 11332 h 163732"/>
                <a:gd name="connsiteX2" fmla="*/ 193341 w 228600"/>
                <a:gd name="connsiteY2" fmla="*/ 0 h 163732"/>
                <a:gd name="connsiteX3" fmla="*/ 228600 w 228600"/>
                <a:gd name="connsiteY3" fmla="*/ 163732 h 163732"/>
                <a:gd name="connsiteX0" fmla="*/ 0 w 152400"/>
                <a:gd name="connsiteY0" fmla="*/ 87532 h 163732"/>
                <a:gd name="connsiteX1" fmla="*/ 76200 w 152400"/>
                <a:gd name="connsiteY1" fmla="*/ 11332 h 163732"/>
                <a:gd name="connsiteX2" fmla="*/ 117141 w 152400"/>
                <a:gd name="connsiteY2" fmla="*/ 0 h 163732"/>
                <a:gd name="connsiteX3" fmla="*/ 152400 w 152400"/>
                <a:gd name="connsiteY3" fmla="*/ 163732 h 163732"/>
                <a:gd name="connsiteX0" fmla="*/ 0 w 152400"/>
                <a:gd name="connsiteY0" fmla="*/ 87532 h 87532"/>
                <a:gd name="connsiteX1" fmla="*/ 76200 w 152400"/>
                <a:gd name="connsiteY1" fmla="*/ 11332 h 87532"/>
                <a:gd name="connsiteX2" fmla="*/ 117141 w 152400"/>
                <a:gd name="connsiteY2" fmla="*/ 0 h 87532"/>
                <a:gd name="connsiteX3" fmla="*/ 152400 w 152400"/>
                <a:gd name="connsiteY3" fmla="*/ 73016 h 8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87532">
                  <a:moveTo>
                    <a:pt x="0" y="87532"/>
                  </a:moveTo>
                  <a:lnTo>
                    <a:pt x="76200" y="11332"/>
                  </a:lnTo>
                  <a:lnTo>
                    <a:pt x="117141" y="0"/>
                  </a:lnTo>
                  <a:lnTo>
                    <a:pt x="152400" y="73016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2507343" y="3541486"/>
              <a:ext cx="76200" cy="65314"/>
            </a:xfrm>
            <a:custGeom>
              <a:avLst/>
              <a:gdLst>
                <a:gd name="connsiteX0" fmla="*/ 3628 w 76200"/>
                <a:gd name="connsiteY0" fmla="*/ 0 h 65314"/>
                <a:gd name="connsiteX1" fmla="*/ 0 w 76200"/>
                <a:gd name="connsiteY1" fmla="*/ 65314 h 65314"/>
                <a:gd name="connsiteX2" fmla="*/ 76200 w 76200"/>
                <a:gd name="connsiteY2" fmla="*/ 65314 h 65314"/>
                <a:gd name="connsiteX3" fmla="*/ 3628 w 76200"/>
                <a:gd name="connsiteY3" fmla="*/ 0 h 6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5314">
                  <a:moveTo>
                    <a:pt x="3628" y="0"/>
                  </a:moveTo>
                  <a:lnTo>
                    <a:pt x="0" y="65314"/>
                  </a:lnTo>
                  <a:lnTo>
                    <a:pt x="76200" y="65314"/>
                  </a:lnTo>
                  <a:lnTo>
                    <a:pt x="3628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2377" y="254673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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15873" y="2319051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β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40161" y="4767549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62200" y="3121223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endCxn id="15" idx="2"/>
            </p:cNvCxnSpPr>
            <p:nvPr/>
          </p:nvCxnSpPr>
          <p:spPr bwMode="auto">
            <a:xfrm flipH="1">
              <a:off x="2516777" y="3357003"/>
              <a:ext cx="19210" cy="18303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46"/>
          <p:cNvGrpSpPr/>
          <p:nvPr/>
        </p:nvGrpSpPr>
        <p:grpSpPr>
          <a:xfrm>
            <a:off x="228600" y="2590800"/>
            <a:ext cx="4290372" cy="3048000"/>
            <a:chOff x="4648200" y="2362200"/>
            <a:chExt cx="4290372" cy="3048000"/>
          </a:xfrm>
        </p:grpSpPr>
        <p:sp>
          <p:nvSpPr>
            <p:cNvPr id="14" name="Freeform 13"/>
            <p:cNvSpPr/>
            <p:nvPr/>
          </p:nvSpPr>
          <p:spPr bwMode="auto">
            <a:xfrm>
              <a:off x="4911634" y="2667000"/>
              <a:ext cx="3775166" cy="2116183"/>
            </a:xfrm>
            <a:custGeom>
              <a:avLst/>
              <a:gdLst>
                <a:gd name="connsiteX0" fmla="*/ 0 w 3775166"/>
                <a:gd name="connsiteY0" fmla="*/ 143691 h 2116183"/>
                <a:gd name="connsiteX1" fmla="*/ 1685109 w 3775166"/>
                <a:gd name="connsiteY1" fmla="*/ 2116183 h 2116183"/>
                <a:gd name="connsiteX2" fmla="*/ 3775166 w 3775166"/>
                <a:gd name="connsiteY2" fmla="*/ 0 h 2116183"/>
                <a:gd name="connsiteX3" fmla="*/ 0 w 3775166"/>
                <a:gd name="connsiteY3" fmla="*/ 143691 h 211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5166" h="2116183">
                  <a:moveTo>
                    <a:pt x="0" y="143691"/>
                  </a:moveTo>
                  <a:lnTo>
                    <a:pt x="1685109" y="2116183"/>
                  </a:lnTo>
                  <a:lnTo>
                    <a:pt x="3775166" y="0"/>
                  </a:lnTo>
                  <a:lnTo>
                    <a:pt x="0" y="143691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07654" y="3352800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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β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67402" y="5102423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Before Reaction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48200" y="2513681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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641696" y="2362200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β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55097" y="4797623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4775507" y="2669628"/>
              <a:ext cx="147144" cy="210206"/>
            </a:xfrm>
            <a:custGeom>
              <a:avLst/>
              <a:gdLst>
                <a:gd name="connsiteX0" fmla="*/ 0 w 147144"/>
                <a:gd name="connsiteY0" fmla="*/ 210206 h 210206"/>
                <a:gd name="connsiteX1" fmla="*/ 136634 w 147144"/>
                <a:gd name="connsiteY1" fmla="*/ 147144 h 210206"/>
                <a:gd name="connsiteX2" fmla="*/ 147144 w 147144"/>
                <a:gd name="connsiteY2" fmla="*/ 0 h 2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144" h="210206">
                  <a:moveTo>
                    <a:pt x="0" y="210206"/>
                  </a:moveTo>
                  <a:lnTo>
                    <a:pt x="136634" y="147144"/>
                  </a:lnTo>
                  <a:lnTo>
                    <a:pt x="147144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667750" y="2506980"/>
              <a:ext cx="167640" cy="158574"/>
            </a:xfrm>
            <a:custGeom>
              <a:avLst/>
              <a:gdLst>
                <a:gd name="connsiteX0" fmla="*/ 0 w 147144"/>
                <a:gd name="connsiteY0" fmla="*/ 210206 h 210206"/>
                <a:gd name="connsiteX1" fmla="*/ 136634 w 147144"/>
                <a:gd name="connsiteY1" fmla="*/ 147144 h 210206"/>
                <a:gd name="connsiteX2" fmla="*/ 147144 w 147144"/>
                <a:gd name="connsiteY2" fmla="*/ 0 h 210206"/>
                <a:gd name="connsiteX0" fmla="*/ 0 w 70944"/>
                <a:gd name="connsiteY0" fmla="*/ 0 h 147144"/>
                <a:gd name="connsiteX1" fmla="*/ 60434 w 70944"/>
                <a:gd name="connsiteY1" fmla="*/ 147144 h 147144"/>
                <a:gd name="connsiteX2" fmla="*/ 70944 w 70944"/>
                <a:gd name="connsiteY2" fmla="*/ 0 h 147144"/>
                <a:gd name="connsiteX0" fmla="*/ 0 w 152400"/>
                <a:gd name="connsiteY0" fmla="*/ 0 h 152400"/>
                <a:gd name="connsiteX1" fmla="*/ 60434 w 152400"/>
                <a:gd name="connsiteY1" fmla="*/ 147144 h 152400"/>
                <a:gd name="connsiteX2" fmla="*/ 152400 w 152400"/>
                <a:gd name="connsiteY2" fmla="*/ 152400 h 152400"/>
                <a:gd name="connsiteX0" fmla="*/ 0 w 110490"/>
                <a:gd name="connsiteY0" fmla="*/ 0 h 163830"/>
                <a:gd name="connsiteX1" fmla="*/ 18524 w 110490"/>
                <a:gd name="connsiteY1" fmla="*/ 158574 h 163830"/>
                <a:gd name="connsiteX2" fmla="*/ 110490 w 110490"/>
                <a:gd name="connsiteY2" fmla="*/ 163830 h 163830"/>
                <a:gd name="connsiteX0" fmla="*/ 0 w 167640"/>
                <a:gd name="connsiteY0" fmla="*/ 0 h 232410"/>
                <a:gd name="connsiteX1" fmla="*/ 18524 w 167640"/>
                <a:gd name="connsiteY1" fmla="*/ 158574 h 232410"/>
                <a:gd name="connsiteX2" fmla="*/ 167640 w 167640"/>
                <a:gd name="connsiteY2" fmla="*/ 232410 h 232410"/>
                <a:gd name="connsiteX0" fmla="*/ 0 w 167640"/>
                <a:gd name="connsiteY0" fmla="*/ 0 h 158574"/>
                <a:gd name="connsiteX1" fmla="*/ 18524 w 167640"/>
                <a:gd name="connsiteY1" fmla="*/ 158574 h 158574"/>
                <a:gd name="connsiteX2" fmla="*/ 167640 w 167640"/>
                <a:gd name="connsiteY2" fmla="*/ 156210 h 1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40" h="158574">
                  <a:moveTo>
                    <a:pt x="0" y="0"/>
                  </a:moveTo>
                  <a:lnTo>
                    <a:pt x="18524" y="158574"/>
                  </a:lnTo>
                  <a:lnTo>
                    <a:pt x="167640" y="15621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6477000" y="4785115"/>
              <a:ext cx="228600" cy="167885"/>
            </a:xfrm>
            <a:custGeom>
              <a:avLst/>
              <a:gdLst>
                <a:gd name="connsiteX0" fmla="*/ 0 w 147144"/>
                <a:gd name="connsiteY0" fmla="*/ 210206 h 210206"/>
                <a:gd name="connsiteX1" fmla="*/ 136634 w 147144"/>
                <a:gd name="connsiteY1" fmla="*/ 147144 h 210206"/>
                <a:gd name="connsiteX2" fmla="*/ 147144 w 147144"/>
                <a:gd name="connsiteY2" fmla="*/ 0 h 210206"/>
                <a:gd name="connsiteX0" fmla="*/ 0 w 304800"/>
                <a:gd name="connsiteY0" fmla="*/ 63062 h 157656"/>
                <a:gd name="connsiteX1" fmla="*/ 136634 w 304800"/>
                <a:gd name="connsiteY1" fmla="*/ 0 h 157656"/>
                <a:gd name="connsiteX2" fmla="*/ 304800 w 304800"/>
                <a:gd name="connsiteY2" fmla="*/ 157656 h 157656"/>
                <a:gd name="connsiteX0" fmla="*/ 0 w 240536"/>
                <a:gd name="connsiteY0" fmla="*/ 63062 h 102571"/>
                <a:gd name="connsiteX1" fmla="*/ 136634 w 240536"/>
                <a:gd name="connsiteY1" fmla="*/ 0 h 102571"/>
                <a:gd name="connsiteX2" fmla="*/ 240536 w 240536"/>
                <a:gd name="connsiteY2" fmla="*/ 102571 h 102571"/>
                <a:gd name="connsiteX0" fmla="*/ 0 w 258679"/>
                <a:gd name="connsiteY0" fmla="*/ 63062 h 84428"/>
                <a:gd name="connsiteX1" fmla="*/ 136634 w 258679"/>
                <a:gd name="connsiteY1" fmla="*/ 0 h 84428"/>
                <a:gd name="connsiteX2" fmla="*/ 258679 w 258679"/>
                <a:gd name="connsiteY2" fmla="*/ 84428 h 84428"/>
                <a:gd name="connsiteX0" fmla="*/ 0 w 246743"/>
                <a:gd name="connsiteY0" fmla="*/ 167885 h 167885"/>
                <a:gd name="connsiteX1" fmla="*/ 124698 w 246743"/>
                <a:gd name="connsiteY1" fmla="*/ 0 h 167885"/>
                <a:gd name="connsiteX2" fmla="*/ 246743 w 246743"/>
                <a:gd name="connsiteY2" fmla="*/ 84428 h 167885"/>
                <a:gd name="connsiteX0" fmla="*/ 0 w 228600"/>
                <a:gd name="connsiteY0" fmla="*/ 167885 h 167885"/>
                <a:gd name="connsiteX1" fmla="*/ 124698 w 228600"/>
                <a:gd name="connsiteY1" fmla="*/ 0 h 167885"/>
                <a:gd name="connsiteX2" fmla="*/ 228600 w 228600"/>
                <a:gd name="connsiteY2" fmla="*/ 167885 h 16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167885">
                  <a:moveTo>
                    <a:pt x="0" y="167885"/>
                  </a:moveTo>
                  <a:lnTo>
                    <a:pt x="124698" y="0"/>
                  </a:lnTo>
                  <a:lnTo>
                    <a:pt x="228600" y="167885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9248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Types of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609600" y="1447800"/>
            <a:ext cx="7848600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Isomorphous </a:t>
            </a:r>
            <a:r>
              <a:rPr lang="en-US" sz="3200" dirty="0" smtClean="0">
                <a:solidFill>
                  <a:schemeClr val="tx1"/>
                </a:solidFill>
              </a:rPr>
              <a:t>System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Three-phase Equilibrium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Four-phase Equilibrium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III Reaction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Congruent Transformation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A Complex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I: Congruent melting in one binary and form a pseudo-binary in the ternary field.</a:t>
            </a:r>
            <a:endParaRPr lang="en-US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30" y="2590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7093" y="2590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0663" y="2590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8382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I: Isothermal sections in decreasing T order.</a:t>
            </a:r>
            <a:endParaRPr lang="en-US" dirty="0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5236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518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152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3549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1183" y="3944445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8382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I: Isothermal sections in decreasing T order.</a:t>
            </a:r>
            <a:endParaRPr lang="en-US" dirty="0" smtClean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2352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753759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I: Isothermal sections in decreasing T order.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1430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663" y="3733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733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97149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isopleth through A</a:t>
            </a:r>
            <a:r>
              <a:rPr lang="en-US" sz="2000" baseline="-25000" dirty="0" smtClean="0"/>
              <a:t>0.5</a:t>
            </a:r>
            <a:r>
              <a:rPr lang="en-US" sz="2000" dirty="0" smtClean="0"/>
              <a:t>B</a:t>
            </a:r>
            <a:r>
              <a:rPr lang="en-US" sz="2000" baseline="-25000" dirty="0" smtClean="0"/>
              <a:t>0.5</a:t>
            </a:r>
            <a:r>
              <a:rPr lang="en-US" sz="2000" dirty="0" smtClean="0"/>
              <a:t>-C is a pseudo-binary system.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4752541" cy="431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382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isopleth through A</a:t>
            </a:r>
            <a:r>
              <a:rPr lang="en-US" sz="2000" baseline="-25000" dirty="0" smtClean="0"/>
              <a:t>0.5</a:t>
            </a:r>
            <a:r>
              <a:rPr lang="en-US" sz="2000" dirty="0" smtClean="0"/>
              <a:t>B</a:t>
            </a:r>
            <a:r>
              <a:rPr lang="en-US" sz="2000" baseline="-25000" dirty="0" smtClean="0"/>
              <a:t>0.5</a:t>
            </a:r>
            <a:r>
              <a:rPr lang="en-US" sz="2000" dirty="0" smtClean="0"/>
              <a:t>-C cuts the liquidus projection into two parts and each one contains a class I four-phase equilibrium. The red point is a maximum in the liquidus surface.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449284" y="1905000"/>
            <a:ext cx="4752541" cy="4317139"/>
            <a:chOff x="2449284" y="1905000"/>
            <a:chExt cx="4752541" cy="4317139"/>
          </a:xfrm>
        </p:grpSpPr>
        <p:pic>
          <p:nvPicPr>
            <p:cNvPr id="389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9284" y="19050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2" name="Group 41"/>
            <p:cNvGrpSpPr/>
            <p:nvPr/>
          </p:nvGrpSpPr>
          <p:grpSpPr>
            <a:xfrm>
              <a:off x="3984171" y="4136573"/>
              <a:ext cx="2830286" cy="1567543"/>
              <a:chOff x="3984171" y="4136573"/>
              <a:chExt cx="2830286" cy="1567543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>
                <a:off x="3984171" y="4136573"/>
                <a:ext cx="2830286" cy="156754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5474677" y="4314092"/>
                <a:ext cx="48299" cy="4302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5787292" y="4450862"/>
                <a:ext cx="74246" cy="2055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flipV="1">
                <a:off x="5654431" y="4626865"/>
                <a:ext cx="19421" cy="7018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5083908" y="5158154"/>
                <a:ext cx="58068" cy="2583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 flipV="1">
                <a:off x="5224585" y="5472684"/>
                <a:ext cx="11879" cy="8014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 flipH="1">
                <a:off x="5339432" y="5119077"/>
                <a:ext cx="45368" cy="46619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90891"/>
            <a:ext cx="8229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Delta phase: Pink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Invariant: Aqua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 l="5662" t="9259" r="11058" b="12698"/>
          <a:stretch>
            <a:fillRect/>
          </a:stretch>
        </p:blipFill>
        <p:spPr bwMode="auto">
          <a:xfrm>
            <a:off x="3787966" y="1600200"/>
            <a:ext cx="527983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 l="28093" t="18849" r="21426" b="44114"/>
          <a:stretch>
            <a:fillRect/>
          </a:stretch>
        </p:blipFill>
        <p:spPr bwMode="auto">
          <a:xfrm>
            <a:off x="457200" y="1587347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 cstate="print"/>
          <a:srcRect l="57634" t="17526" r="32287" b="48082"/>
          <a:stretch>
            <a:fillRect/>
          </a:stretch>
        </p:blipFill>
        <p:spPr bwMode="auto">
          <a:xfrm>
            <a:off x="2917634" y="3797147"/>
            <a:ext cx="63897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5" cstate="print"/>
          <a:srcRect l="28093" t="24969" r="57136" b="40575"/>
          <a:stretch>
            <a:fillRect/>
          </a:stretch>
        </p:blipFill>
        <p:spPr bwMode="auto">
          <a:xfrm>
            <a:off x="304800" y="4025747"/>
            <a:ext cx="936434" cy="198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 cstate="print"/>
          <a:srcRect l="42617" t="43981" r="43510" b="35955"/>
          <a:stretch>
            <a:fillRect/>
          </a:stretch>
        </p:blipFill>
        <p:spPr bwMode="auto">
          <a:xfrm>
            <a:off x="2003234" y="5168747"/>
            <a:ext cx="879513" cy="115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7" cstate="print"/>
          <a:srcRect l="44471" t="24140" r="47116" b="46759"/>
          <a:stretch>
            <a:fillRect/>
          </a:stretch>
        </p:blipFill>
        <p:spPr bwMode="auto">
          <a:xfrm>
            <a:off x="1317434" y="3873347"/>
            <a:ext cx="533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Liquid involved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Delta phase: Pink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Aqua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Tie-triangle: Green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l="4808" t="9259" r="9856" b="12698"/>
          <a:stretch>
            <a:fillRect/>
          </a:stretch>
        </p:blipFill>
        <p:spPr bwMode="auto">
          <a:xfrm>
            <a:off x="3581400" y="1752600"/>
            <a:ext cx="5410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II: Congruent melting in one binary but do not form a pseudo-binary in the ternary field. Binaries are the same as in Case I.</a:t>
            </a:r>
            <a:endParaRPr lang="en-US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30" y="27239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7093" y="27239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0663" y="27239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8382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II: Isothermal sections in decreasing T order.</a:t>
            </a:r>
            <a:endParaRPr lang="en-US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15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976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7816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6976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7816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83820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II: Isothermal sections in decreasing T order.</a:t>
            </a:r>
            <a:endParaRPr lang="en-US" dirty="0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099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8825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7099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8825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971490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isopleth through A</a:t>
            </a:r>
            <a:r>
              <a:rPr lang="en-US" sz="2000" baseline="-25000" dirty="0" smtClean="0"/>
              <a:t>0.5</a:t>
            </a:r>
            <a:r>
              <a:rPr lang="en-US" sz="2000" dirty="0" smtClean="0"/>
              <a:t>B</a:t>
            </a:r>
            <a:r>
              <a:rPr lang="en-US" sz="2000" baseline="-25000" dirty="0" smtClean="0"/>
              <a:t>0.5</a:t>
            </a:r>
            <a:r>
              <a:rPr lang="en-US" sz="2000" dirty="0" smtClean="0"/>
              <a:t>-C is not a pseudo-binary system.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676400"/>
            <a:ext cx="4752541" cy="431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9144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liquidus projection contains one class I four-phase equilibrium and one class II four-phase equilibrium.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362200" y="1981200"/>
            <a:ext cx="4752541" cy="4317139"/>
            <a:chOff x="2362200" y="1981200"/>
            <a:chExt cx="4752541" cy="4317139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62200" y="19812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1" name="Group 20"/>
            <p:cNvGrpSpPr/>
            <p:nvPr/>
          </p:nvGrpSpPr>
          <p:grpSpPr>
            <a:xfrm>
              <a:off x="5153273" y="4249071"/>
              <a:ext cx="649258" cy="941594"/>
              <a:chOff x="5153273" y="4249071"/>
              <a:chExt cx="649258" cy="941594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5228057" y="4249071"/>
                <a:ext cx="52603" cy="48609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5731149" y="4517612"/>
                <a:ext cx="71382" cy="2039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flipV="1">
                <a:off x="5578180" y="4643628"/>
                <a:ext cx="22871" cy="77939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5153273" y="4738564"/>
                <a:ext cx="74784" cy="1019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 flipV="1">
                <a:off x="5499997" y="5105400"/>
                <a:ext cx="16532" cy="8526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27544"/>
            <a:ext cx="8229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Delta phase: Pink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Invariant: Aqua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4808" t="11905" r="9856" b="12698"/>
          <a:stretch>
            <a:fillRect/>
          </a:stretch>
        </p:blipFill>
        <p:spPr bwMode="auto">
          <a:xfrm>
            <a:off x="3642360" y="1828800"/>
            <a:ext cx="5410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 l="32885" t="21283" r="20096" b="44114"/>
          <a:stretch>
            <a:fillRect/>
          </a:stretch>
        </p:blipFill>
        <p:spPr bwMode="auto">
          <a:xfrm>
            <a:off x="457200" y="1520952"/>
            <a:ext cx="2980944" cy="199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 l="60385" t="16204" r="26731" b="54696"/>
          <a:stretch>
            <a:fillRect/>
          </a:stretch>
        </p:blipFill>
        <p:spPr bwMode="auto">
          <a:xfrm>
            <a:off x="2667000" y="3657600"/>
            <a:ext cx="816864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/>
          <a:srcRect l="31923" t="24140" r="47692" b="46759"/>
          <a:stretch>
            <a:fillRect/>
          </a:stretch>
        </p:blipFill>
        <p:spPr bwMode="auto">
          <a:xfrm>
            <a:off x="384048" y="3581400"/>
            <a:ext cx="129235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 cstate="print"/>
          <a:srcRect l="38462" t="47632" r="46923" b="31416"/>
          <a:stretch>
            <a:fillRect/>
          </a:stretch>
        </p:blipFill>
        <p:spPr bwMode="auto">
          <a:xfrm>
            <a:off x="1002792" y="5193792"/>
            <a:ext cx="926592" cy="120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7" cstate="print"/>
          <a:srcRect l="48077" t="25463" r="43269" b="44114"/>
          <a:stretch>
            <a:fillRect/>
          </a:stretch>
        </p:blipFill>
        <p:spPr bwMode="auto">
          <a:xfrm>
            <a:off x="1905000" y="3429000"/>
            <a:ext cx="54864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9144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I: Liquidus projection has no univariant line.</a:t>
            </a:r>
            <a:endParaRPr lang="en-US" dirty="0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2920" y="1699260"/>
            <a:ext cx="47548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77543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35724" y="5867400"/>
            <a:ext cx="3179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Liquidus Projection in 2-D view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55324" y="5867400"/>
            <a:ext cx="3179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Liquidus Projection in 3-D view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Liquid involved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Delta phase: Pink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Aqua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Tie-triangle: Green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 l="4808" t="10582" r="9856" b="12698"/>
          <a:stretch>
            <a:fillRect/>
          </a:stretch>
        </p:blipFill>
        <p:spPr bwMode="auto">
          <a:xfrm>
            <a:off x="3581400" y="1752600"/>
            <a:ext cx="5410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III: Binaries are all eutectic systems, and  there is a ternary compound which melts congruently in the ternary field.</a:t>
            </a:r>
            <a:endParaRPr lang="en-US" dirty="0" smtClean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" y="2819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5432" y="2819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095" y="2819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8382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III: Isothermal sections in decreasing T order.</a:t>
            </a:r>
            <a:endParaRPr lang="en-US" dirty="0" smtClean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7709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3056" y="1451213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725" y="39261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2949" y="39261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0741" y="3910584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382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III: Isothermal sections in decreasing T order.</a:t>
            </a:r>
            <a:endParaRPr lang="en-US" dirty="0" smtClean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099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8825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7099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8825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38200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 delta primary phase appears as an island in the ternary field and there are three class I four-phase equilibria. The red points are three maximums in the liquidus surface.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286000" y="1981200"/>
            <a:ext cx="4752541" cy="4317139"/>
            <a:chOff x="2286000" y="1981200"/>
            <a:chExt cx="4752541" cy="4317139"/>
          </a:xfrm>
        </p:grpSpPr>
        <p:pic>
          <p:nvPicPr>
            <p:cNvPr id="542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0" y="19812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8" name="Group 37"/>
            <p:cNvGrpSpPr/>
            <p:nvPr/>
          </p:nvGrpSpPr>
          <p:grpSpPr>
            <a:xfrm>
              <a:off x="4274820" y="4251960"/>
              <a:ext cx="1424940" cy="1318260"/>
              <a:chOff x="4274820" y="4251960"/>
              <a:chExt cx="1424940" cy="131826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5299710" y="4446270"/>
                <a:ext cx="69342" cy="2895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>
                <a:off x="5634990" y="4526280"/>
                <a:ext cx="64770" cy="1905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flipV="1">
                <a:off x="5551170" y="4686300"/>
                <a:ext cx="11430" cy="9525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4892040" y="5139690"/>
                <a:ext cx="57150" cy="6477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 flipV="1">
                <a:off x="5074920" y="5486400"/>
                <a:ext cx="3810" cy="8382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 flipH="1">
                <a:off x="5163493" y="5260818"/>
                <a:ext cx="56207" cy="3244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4274820" y="4251960"/>
                <a:ext cx="72390" cy="3429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 flipH="1">
                <a:off x="4556760" y="4358640"/>
                <a:ext cx="83820" cy="762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 flipH="1" flipV="1">
                <a:off x="4537710" y="4488180"/>
                <a:ext cx="22860" cy="6096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27544"/>
            <a:ext cx="82296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Delta phase: Pink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Invariant: Aqua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5529" t="7937" r="9856" b="12698"/>
          <a:stretch>
            <a:fillRect/>
          </a:stretch>
        </p:blipFill>
        <p:spPr bwMode="auto">
          <a:xfrm>
            <a:off x="3733800" y="1676400"/>
            <a:ext cx="53644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 l="28173" t="19272" r="23750" b="44114"/>
          <a:stretch>
            <a:fillRect/>
          </a:stretch>
        </p:blipFill>
        <p:spPr bwMode="auto">
          <a:xfrm>
            <a:off x="475488" y="1447800"/>
            <a:ext cx="3048000" cy="210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 l="50481" t="17526" r="36298" b="46760"/>
          <a:stretch>
            <a:fillRect/>
          </a:stretch>
        </p:blipFill>
        <p:spPr bwMode="auto">
          <a:xfrm>
            <a:off x="2667000" y="3886200"/>
            <a:ext cx="838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 cstate="print"/>
          <a:srcRect l="32741" t="21495" r="50721" b="42791"/>
          <a:stretch>
            <a:fillRect/>
          </a:stretch>
        </p:blipFill>
        <p:spPr bwMode="auto">
          <a:xfrm>
            <a:off x="399288" y="3581400"/>
            <a:ext cx="10485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 cstate="print"/>
          <a:srcRect l="43269" t="42659" r="43510" b="29563"/>
          <a:stretch>
            <a:fillRect/>
          </a:stretch>
        </p:blipFill>
        <p:spPr bwMode="auto">
          <a:xfrm>
            <a:off x="1905000" y="4800600"/>
            <a:ext cx="83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7" cstate="print"/>
          <a:srcRect l="46394" t="37368" r="48991" b="42791"/>
          <a:stretch>
            <a:fillRect/>
          </a:stretch>
        </p:blipFill>
        <p:spPr bwMode="auto">
          <a:xfrm>
            <a:off x="1524000" y="4267200"/>
            <a:ext cx="29260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Liquid involved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Delta phase: Pink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Aqua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Tie-triangle: Green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 l="5385" t="9259" r="9856" b="12698"/>
          <a:stretch>
            <a:fillRect/>
          </a:stretch>
        </p:blipFill>
        <p:spPr bwMode="auto">
          <a:xfrm>
            <a:off x="3581400" y="1828800"/>
            <a:ext cx="537362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9248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Types of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609600" y="1447800"/>
            <a:ext cx="7848600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Isomorphous </a:t>
            </a:r>
            <a:r>
              <a:rPr lang="en-US" sz="3200" dirty="0" smtClean="0">
                <a:solidFill>
                  <a:schemeClr val="tx1"/>
                </a:solidFill>
              </a:rPr>
              <a:t>System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Three-phase Equilibrium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Four-phase Equilibrium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III Reaction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Congruent Transformation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A Complex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Complex Ternary System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8382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A complex ternary system involving all three classes of four-phase equilibrium.</a:t>
            </a:r>
          </a:p>
          <a:p>
            <a:pPr algn="just"/>
            <a:r>
              <a:rPr lang="en-US" sz="2400" dirty="0" smtClean="0"/>
              <a:t>Binaries contain three solid solution phases: Fcc, Bcc, and Hcp, and three intermetallic compounds: Delta, Gamma and Epsilon.</a:t>
            </a:r>
            <a:endParaRPr lang="en-US" dirty="0" smtClean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2573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7624" y="32573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0663" y="32573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92314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Isothermal sections showing the invariant reaction 1 in detail.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7119" y="15240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6764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6764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" name="Group 20"/>
          <p:cNvGrpSpPr/>
          <p:nvPr/>
        </p:nvGrpSpPr>
        <p:grpSpPr>
          <a:xfrm>
            <a:off x="2663339" y="5562600"/>
            <a:ext cx="3844322" cy="533400"/>
            <a:chOff x="2541396" y="2971800"/>
            <a:chExt cx="3844322" cy="533400"/>
          </a:xfrm>
        </p:grpSpPr>
        <p:sp>
          <p:nvSpPr>
            <p:cNvPr id="16" name="Right Arrow 15"/>
            <p:cNvSpPr/>
            <p:nvPr/>
          </p:nvSpPr>
          <p:spPr bwMode="auto">
            <a:xfrm>
              <a:off x="3376748" y="3352800"/>
              <a:ext cx="2209800" cy="1524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41396" y="2971800"/>
              <a:ext cx="3844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Class I: Delta =&gt; Liquid + Gamma + Bcc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82217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I: Isopleths parallel to the B-C binary</a:t>
            </a:r>
            <a:endParaRPr lang="en-US" dirty="0" smtClean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45972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45972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812057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812057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92314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Isothermal sections showing the invariant reaction 2 in detail.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5240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2620060" y="5562600"/>
            <a:ext cx="3930883" cy="533400"/>
            <a:chOff x="2498117" y="2971800"/>
            <a:chExt cx="3930883" cy="533400"/>
          </a:xfrm>
        </p:grpSpPr>
        <p:sp>
          <p:nvSpPr>
            <p:cNvPr id="8" name="Right Arrow 7"/>
            <p:cNvSpPr/>
            <p:nvPr/>
          </p:nvSpPr>
          <p:spPr bwMode="auto">
            <a:xfrm>
              <a:off x="3376748" y="3352800"/>
              <a:ext cx="2209800" cy="1524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98117" y="2971800"/>
              <a:ext cx="39308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Class II: Liquid + Bcc =&gt; Gamma + Hcp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92314"/>
            <a:ext cx="853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Isothermal sections showing the invariant reaction 3 in detail.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240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Group 6"/>
          <p:cNvGrpSpPr/>
          <p:nvPr/>
        </p:nvGrpSpPr>
        <p:grpSpPr>
          <a:xfrm>
            <a:off x="2725857" y="5562600"/>
            <a:ext cx="3719288" cy="533400"/>
            <a:chOff x="2603914" y="2971800"/>
            <a:chExt cx="3719288" cy="533400"/>
          </a:xfrm>
        </p:grpSpPr>
        <p:sp>
          <p:nvSpPr>
            <p:cNvPr id="8" name="Right Arrow 7"/>
            <p:cNvSpPr/>
            <p:nvPr/>
          </p:nvSpPr>
          <p:spPr bwMode="auto">
            <a:xfrm>
              <a:off x="3376748" y="3352800"/>
              <a:ext cx="2209800" cy="1524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603914" y="2971800"/>
              <a:ext cx="3719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Class I: Liquid =&gt; Gamma + Fcc + Hcp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764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92314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Isothermal sections showing the invariant reaction 4 in detail.</a:t>
            </a:r>
          </a:p>
          <a:p>
            <a:pPr algn="just"/>
            <a:r>
              <a:rPr lang="en-US" sz="2000" dirty="0" smtClean="0"/>
              <a:t>This reaction occurs in the solid state.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2600023" y="5715000"/>
            <a:ext cx="3970959" cy="533400"/>
            <a:chOff x="2478080" y="2971800"/>
            <a:chExt cx="3970959" cy="533400"/>
          </a:xfrm>
        </p:grpSpPr>
        <p:sp>
          <p:nvSpPr>
            <p:cNvPr id="8" name="Right Arrow 7"/>
            <p:cNvSpPr/>
            <p:nvPr/>
          </p:nvSpPr>
          <p:spPr bwMode="auto">
            <a:xfrm>
              <a:off x="3376748" y="3352800"/>
              <a:ext cx="2209800" cy="15240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78080" y="2971800"/>
              <a:ext cx="39709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Class III: Gamma + Bcc + Hcp =&gt; Epsilon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Congruent Transformation – Case 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92314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There are three four-phase equilibria on the liquidus surface, two Class I reactions and one Class II reaction.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286000" y="2007461"/>
            <a:ext cx="4752541" cy="4317139"/>
            <a:chOff x="2286000" y="2007461"/>
            <a:chExt cx="4752541" cy="4317139"/>
          </a:xfrm>
        </p:grpSpPr>
        <p:pic>
          <p:nvPicPr>
            <p:cNvPr id="593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0" y="2007461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2" name="Group 51"/>
            <p:cNvGrpSpPr/>
            <p:nvPr/>
          </p:nvGrpSpPr>
          <p:grpSpPr>
            <a:xfrm>
              <a:off x="4314216" y="4264241"/>
              <a:ext cx="1388207" cy="829280"/>
              <a:chOff x="4314216" y="4264241"/>
              <a:chExt cx="1388207" cy="829280"/>
            </a:xfrm>
          </p:grpSpPr>
          <p:cxnSp>
            <p:nvCxnSpPr>
              <p:cNvPr id="18" name="Straight Arrow Connector 17"/>
              <p:cNvCxnSpPr/>
              <p:nvPr/>
            </p:nvCxnSpPr>
            <p:spPr bwMode="auto">
              <a:xfrm flipV="1">
                <a:off x="4347614" y="4577918"/>
                <a:ext cx="67547" cy="1038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4314216" y="4353128"/>
                <a:ext cx="68394" cy="2948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4883823" y="4601497"/>
                <a:ext cx="61039" cy="2672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Arrow Connector 35"/>
              <p:cNvCxnSpPr/>
              <p:nvPr/>
            </p:nvCxnSpPr>
            <p:spPr bwMode="auto">
              <a:xfrm>
                <a:off x="5157925" y="4264241"/>
                <a:ext cx="39403" cy="3538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Arrow Connector 39"/>
              <p:cNvCxnSpPr/>
              <p:nvPr/>
            </p:nvCxnSpPr>
            <p:spPr bwMode="auto">
              <a:xfrm flipH="1" flipV="1">
                <a:off x="5637182" y="4565231"/>
                <a:ext cx="65241" cy="85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Arrow Connector 45"/>
              <p:cNvCxnSpPr/>
              <p:nvPr/>
            </p:nvCxnSpPr>
            <p:spPr bwMode="auto">
              <a:xfrm flipH="1" flipV="1">
                <a:off x="5409461" y="5012929"/>
                <a:ext cx="14561" cy="80592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Arrow Connector 48"/>
              <p:cNvCxnSpPr/>
              <p:nvPr/>
            </p:nvCxnSpPr>
            <p:spPr bwMode="auto">
              <a:xfrm flipV="1">
                <a:off x="5442011" y="4669654"/>
                <a:ext cx="20715" cy="5622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Complex Ternary System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27544"/>
            <a:ext cx="82296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 above 440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Delta phase: Pink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Gamma phase: Green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Invariant: Aqua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 cstate="print"/>
          <a:srcRect l="4808" t="10913" r="11058" b="12368"/>
          <a:stretch>
            <a:fillRect/>
          </a:stretch>
        </p:blipFill>
        <p:spPr bwMode="auto">
          <a:xfrm>
            <a:off x="3657600" y="1828800"/>
            <a:ext cx="533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 cstate="print"/>
          <a:srcRect l="14904" t="20172" r="31490" b="32209"/>
          <a:stretch>
            <a:fillRect/>
          </a:stretch>
        </p:blipFill>
        <p:spPr bwMode="auto">
          <a:xfrm>
            <a:off x="457200" y="1193074"/>
            <a:ext cx="33985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4" cstate="print"/>
          <a:srcRect l="57142" t="17526" r="30083" b="49405"/>
          <a:stretch>
            <a:fillRect/>
          </a:stretch>
        </p:blipFill>
        <p:spPr bwMode="auto">
          <a:xfrm>
            <a:off x="3141618" y="3886200"/>
            <a:ext cx="80989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5" cstate="print"/>
          <a:srcRect l="23764" t="10913" r="58104" b="45436"/>
          <a:stretch>
            <a:fillRect/>
          </a:stretch>
        </p:blipFill>
        <p:spPr bwMode="auto">
          <a:xfrm>
            <a:off x="1175660" y="3810000"/>
            <a:ext cx="114953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6" cstate="print"/>
          <a:srcRect l="9615" t="36045" r="71154" b="38634"/>
          <a:stretch>
            <a:fillRect/>
          </a:stretch>
        </p:blipFill>
        <p:spPr bwMode="auto">
          <a:xfrm>
            <a:off x="0" y="4876800"/>
            <a:ext cx="1219200" cy="145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7" cstate="print"/>
          <a:srcRect l="40865" t="20172" r="51923" b="63955"/>
          <a:stretch>
            <a:fillRect/>
          </a:stretch>
        </p:blipFill>
        <p:spPr bwMode="auto">
          <a:xfrm>
            <a:off x="2362200" y="3886200"/>
            <a:ext cx="45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8" cstate="print"/>
          <a:srcRect l="38462" t="21495" r="53125" b="49405"/>
          <a:stretch>
            <a:fillRect/>
          </a:stretch>
        </p:blipFill>
        <p:spPr bwMode="auto">
          <a:xfrm>
            <a:off x="2616926" y="4724400"/>
            <a:ext cx="533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4808" t="16931" r="10577" b="12169"/>
          <a:stretch>
            <a:fillRect/>
          </a:stretch>
        </p:blipFill>
        <p:spPr bwMode="auto">
          <a:xfrm>
            <a:off x="3550944" y="2087850"/>
            <a:ext cx="5364456" cy="40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Complex Ternary System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27544"/>
            <a:ext cx="82296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 below 440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Epsilon phase: Olive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Gamma phase: Green</a:t>
            </a:r>
          </a:p>
          <a:p>
            <a:pPr algn="l"/>
            <a:r>
              <a:rPr lang="en-US" sz="2200" dirty="0" smtClean="0">
                <a:solidFill>
                  <a:srgbClr val="0000FF"/>
                </a:solidFill>
              </a:rPr>
              <a:t>Invariant: Aqua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>
                <a:effectLst/>
              </a:rPr>
              <a:t>Acknowledgement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Many of the slides are reproduced based on the book: Phase Diagrams in Metallurgy, Frederick N. </a:t>
            </a:r>
            <a:r>
              <a:rPr lang="en-US" sz="2800" dirty="0" err="1" smtClean="0">
                <a:solidFill>
                  <a:schemeClr val="tx1"/>
                </a:solidFill>
              </a:rPr>
              <a:t>Rhines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15962"/>
          </a:xfrm>
        </p:spPr>
        <p:txBody>
          <a:bodyPr/>
          <a:lstStyle/>
          <a:p>
            <a:r>
              <a:rPr lang="en-US" dirty="0" smtClean="0">
                <a:effectLst/>
              </a:rPr>
              <a:t>For Download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The PowerPoint file and related thermodynamic database files are available for downloading under the directory: Resources/Downloads. 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Thank you for your interest.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 b="10582"/>
          <a:stretch>
            <a:fillRect/>
          </a:stretch>
        </p:blipFill>
        <p:spPr bwMode="auto">
          <a:xfrm>
            <a:off x="990600" y="1173480"/>
            <a:ext cx="6339840" cy="515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82217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I: Isopleths in 3-D view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82217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I: Gibbs energy surface for Liquid at 700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</a:t>
            </a:r>
            <a:endParaRPr lang="en-US" dirty="0" smtClean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 l="4808" t="9259" r="6250" b="11376"/>
          <a:stretch>
            <a:fillRect/>
          </a:stretch>
        </p:blipFill>
        <p:spPr bwMode="auto">
          <a:xfrm>
            <a:off x="1600200" y="1447800"/>
            <a:ext cx="5638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101096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II: Three binaries are all isomorphous with 2 Cigar shape phase boundaries and 1 maximum.</a:t>
            </a:r>
            <a:endParaRPr lang="en-US" dirty="0" smtClean="0"/>
          </a:p>
        </p:txBody>
      </p:sp>
      <p:pic>
        <p:nvPicPr>
          <p:cNvPr id="12289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63" y="27432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2663" y="27432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9325" y="27432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753759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II: Isothermal sections in decreasing T order.</a:t>
            </a:r>
            <a:endParaRPr lang="en-US" dirty="0" smtClean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3657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657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657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2192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2192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9144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II: Liquidus projection has no univariant line.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35724" y="5867400"/>
            <a:ext cx="3179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Liquidus Projection in 2-D view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55324" y="5867400"/>
            <a:ext cx="3179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Liquidus Projection in 3-D view </a:t>
            </a:r>
            <a:endParaRPr lang="en-US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53743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 cstate="print"/>
          <a:srcRect t="1764" b="8289"/>
          <a:stretch>
            <a:fillRect/>
          </a:stretch>
        </p:blipFill>
        <p:spPr bwMode="auto">
          <a:xfrm>
            <a:off x="4312920" y="1905000"/>
            <a:ext cx="4754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463" y="3838575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1999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663" y="3838575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1999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33400" y="82217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II: Isopleths parallel to the B-C binary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Reading 2-D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609600" y="1600200"/>
            <a:ext cx="7848600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Isothermal Section</a:t>
            </a:r>
            <a:endParaRPr lang="en-US" sz="3200" dirty="0">
              <a:solidFill>
                <a:srgbClr val="FF0000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Isopleth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Liquidus Projection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Lever Rule in Ternary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82217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II: Isopleths in 3-D view</a:t>
            </a:r>
            <a:endParaRPr lang="en-US" dirty="0" smtClean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 t="4762" b="10582"/>
          <a:stretch>
            <a:fillRect/>
          </a:stretch>
        </p:blipFill>
        <p:spPr bwMode="auto">
          <a:xfrm>
            <a:off x="1066800" y="1447800"/>
            <a:ext cx="633984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82217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II: Gibbs energy surface for Liquid at 700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</a:t>
            </a:r>
            <a:endParaRPr lang="en-US" dirty="0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 l="4808" t="9590" r="7452" b="11045"/>
          <a:stretch>
            <a:fillRect/>
          </a:stretch>
        </p:blipFill>
        <p:spPr bwMode="auto">
          <a:xfrm>
            <a:off x="1600200" y="1447800"/>
            <a:ext cx="5562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49" y="4143375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1547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1529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III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8687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8687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0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8687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533400" y="76200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III: Three binaries are the same as those in case I. There is a maximum melting point in the ternary phase field.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III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III: Liquidus projection has no univariant line.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35724" y="5867400"/>
            <a:ext cx="3179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Liquidus Projection in 2-D view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55324" y="5867400"/>
            <a:ext cx="3179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Liquidus Projection in 3-D view </a:t>
            </a:r>
            <a:endParaRPr lang="en-US" dirty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 b="10053"/>
          <a:stretch>
            <a:fillRect/>
          </a:stretch>
        </p:blipFill>
        <p:spPr bwMode="auto">
          <a:xfrm>
            <a:off x="4191000" y="1905000"/>
            <a:ext cx="47548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4224481" cy="383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838575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2905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III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82217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III: Isopleths parallel to the B-C binary</a:t>
            </a:r>
            <a:endParaRPr lang="en-US" dirty="0" smtClean="0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1999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2192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Isomorphous Systems - Case III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82217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III: Isopleths in 3-D view</a:t>
            </a:r>
            <a:endParaRPr lang="en-US" dirty="0" smtClean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 t="6085" b="10582"/>
          <a:stretch>
            <a:fillRect/>
          </a:stretch>
        </p:blipFill>
        <p:spPr bwMode="auto">
          <a:xfrm>
            <a:off x="1143000" y="1447800"/>
            <a:ext cx="633984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9248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Types of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609600" y="1447800"/>
            <a:ext cx="7848600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Isomorphous </a:t>
            </a:r>
            <a:r>
              <a:rPr lang="en-US" sz="3200" dirty="0" smtClean="0">
                <a:solidFill>
                  <a:schemeClr val="tx1"/>
                </a:solidFill>
              </a:rPr>
              <a:t>System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Ternary Three-phase Equilibrium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Four-phase Equilibrium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III Reaction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Congruent Transformation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A Complex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I: Two eutectic binary systems and one isomorphous with Cigar shape phase boundary.</a:t>
            </a:r>
            <a:endParaRPr lang="en-US" dirty="0" smtClean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432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3138" y="27432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7432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92309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I: Isothermal sections in decreasing T order.</a:t>
            </a:r>
            <a:endParaRPr lang="en-US" dirty="0" smtClean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99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7099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6499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0" y="39261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7099" y="39261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48375" y="39261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92309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I: Isothermal sections in decreasing T order.</a:t>
            </a:r>
            <a:endParaRPr lang="en-US" dirty="0" smtClean="0"/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9901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862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9901" y="38862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8862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Reading 2-D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219456" y="1036320"/>
            <a:ext cx="5334000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Isothermal Section: 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Fixed Temperature</a:t>
            </a:r>
            <a:endParaRPr lang="en-US" sz="2400" dirty="0">
              <a:solidFill>
                <a:srgbClr val="3366FF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117592" y="2063496"/>
            <a:ext cx="3975158" cy="3840409"/>
            <a:chOff x="5117592" y="2063496"/>
            <a:chExt cx="3975158" cy="3840409"/>
          </a:xfrm>
        </p:grpSpPr>
        <p:sp>
          <p:nvSpPr>
            <p:cNvPr id="4" name="Isosceles Triangle 3"/>
            <p:cNvSpPr>
              <a:spLocks noChangeAspect="1"/>
            </p:cNvSpPr>
            <p:nvPr/>
          </p:nvSpPr>
          <p:spPr bwMode="auto">
            <a:xfrm>
              <a:off x="5394960" y="2432304"/>
              <a:ext cx="3429000" cy="2970886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17592" y="5364480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78240" y="5388864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44789" y="2063496"/>
              <a:ext cx="317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930836" y="450751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5895306" y="4550032"/>
              <a:ext cx="243230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6550402" y="3276758"/>
              <a:ext cx="1042416" cy="212140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6419496" y="3645250"/>
              <a:ext cx="1066800" cy="17526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ight Brace 28"/>
            <p:cNvSpPr/>
            <p:nvPr/>
          </p:nvSpPr>
          <p:spPr bwMode="auto">
            <a:xfrm rot="5400000">
              <a:off x="8083296" y="4828032"/>
              <a:ext cx="137160" cy="1344168"/>
            </a:xfrm>
            <a:prstGeom prst="rightBrac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85760" y="5559552"/>
              <a:ext cx="4106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A</a:t>
              </a:r>
              <a:endParaRPr lang="en-US" baseline="-25000" dirty="0"/>
            </a:p>
          </p:txBody>
        </p:sp>
        <p:sp>
          <p:nvSpPr>
            <p:cNvPr id="31" name="Right Brace 30"/>
            <p:cNvSpPr/>
            <p:nvPr/>
          </p:nvSpPr>
          <p:spPr bwMode="auto">
            <a:xfrm rot="19800000">
              <a:off x="8624826" y="4433699"/>
              <a:ext cx="135548" cy="960120"/>
            </a:xfrm>
            <a:prstGeom prst="rightBrac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673445" y="4707738"/>
              <a:ext cx="412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C</a:t>
              </a:r>
              <a:endParaRPr lang="en-US" baseline="-25000" dirty="0"/>
            </a:p>
          </p:txBody>
        </p:sp>
        <p:sp>
          <p:nvSpPr>
            <p:cNvPr id="33" name="Right Brace 32"/>
            <p:cNvSpPr/>
            <p:nvPr/>
          </p:nvSpPr>
          <p:spPr bwMode="auto">
            <a:xfrm rot="19800000">
              <a:off x="7386919" y="2330603"/>
              <a:ext cx="109931" cy="925934"/>
            </a:xfrm>
            <a:prstGeom prst="rightBrac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48499" y="2593919"/>
              <a:ext cx="412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B</a:t>
              </a:r>
              <a:endParaRPr lang="en-US" baseline="-25000" dirty="0"/>
            </a:p>
          </p:txBody>
        </p:sp>
        <p:sp>
          <p:nvSpPr>
            <p:cNvPr id="36" name="Right Brace 35"/>
            <p:cNvSpPr/>
            <p:nvPr/>
          </p:nvSpPr>
          <p:spPr bwMode="auto">
            <a:xfrm rot="5400000">
              <a:off x="5893308" y="4948428"/>
              <a:ext cx="152400" cy="1143000"/>
            </a:xfrm>
            <a:prstGeom prst="rightBrac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803392" y="5596128"/>
              <a:ext cx="412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B</a:t>
              </a:r>
              <a:endParaRPr lang="en-US" baseline="-25000" dirty="0"/>
            </a:p>
          </p:txBody>
        </p:sp>
        <p:sp>
          <p:nvSpPr>
            <p:cNvPr id="38" name="Right Brace 37"/>
            <p:cNvSpPr/>
            <p:nvPr/>
          </p:nvSpPr>
          <p:spPr bwMode="auto">
            <a:xfrm rot="12600000">
              <a:off x="6607345" y="2299080"/>
              <a:ext cx="137160" cy="1344168"/>
            </a:xfrm>
            <a:prstGeom prst="rightBrac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88024" y="2660904"/>
              <a:ext cx="4106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A</a:t>
              </a:r>
              <a:endParaRPr lang="en-US" baseline="-25000" dirty="0"/>
            </a:p>
          </p:txBody>
        </p:sp>
        <p:sp>
          <p:nvSpPr>
            <p:cNvPr id="40" name="Right Brace 39"/>
            <p:cNvSpPr/>
            <p:nvPr/>
          </p:nvSpPr>
          <p:spPr bwMode="auto">
            <a:xfrm rot="12600000">
              <a:off x="5489342" y="4439003"/>
              <a:ext cx="134718" cy="960120"/>
            </a:xfrm>
            <a:prstGeom prst="rightBrac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157216" y="4654296"/>
              <a:ext cx="412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C</a:t>
              </a:r>
              <a:endParaRPr lang="en-US" baseline="-250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67794" y="4478980"/>
            <a:ext cx="2751916" cy="1901677"/>
            <a:chOff x="1067794" y="4478980"/>
            <a:chExt cx="2751916" cy="1901677"/>
          </a:xfrm>
        </p:grpSpPr>
        <p:sp>
          <p:nvSpPr>
            <p:cNvPr id="43" name="Freeform 42"/>
            <p:cNvSpPr/>
            <p:nvPr/>
          </p:nvSpPr>
          <p:spPr bwMode="auto">
            <a:xfrm>
              <a:off x="1584960" y="4791456"/>
              <a:ext cx="1950720" cy="1146048"/>
            </a:xfrm>
            <a:custGeom>
              <a:avLst/>
              <a:gdLst>
                <a:gd name="connsiteX0" fmla="*/ 0 w 1950720"/>
                <a:gd name="connsiteY0" fmla="*/ 0 h 1146048"/>
                <a:gd name="connsiteX1" fmla="*/ 0 w 1950720"/>
                <a:gd name="connsiteY1" fmla="*/ 1146048 h 1146048"/>
                <a:gd name="connsiteX2" fmla="*/ 1950720 w 1950720"/>
                <a:gd name="connsiteY2" fmla="*/ 1146048 h 1146048"/>
                <a:gd name="connsiteX3" fmla="*/ 0 w 1950720"/>
                <a:gd name="connsiteY3" fmla="*/ 0 h 114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0720" h="1146048">
                  <a:moveTo>
                    <a:pt x="0" y="0"/>
                  </a:moveTo>
                  <a:lnTo>
                    <a:pt x="0" y="1146048"/>
                  </a:lnTo>
                  <a:lnTo>
                    <a:pt x="1950720" y="11460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2075530" y="551046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12898" y="5934930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505200" y="5867400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411563" y="4478980"/>
              <a:ext cx="317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2114996" y="5546308"/>
              <a:ext cx="0" cy="381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 flipH="1">
              <a:off x="1588008" y="5543996"/>
              <a:ext cx="5334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Right Brace 51"/>
            <p:cNvSpPr/>
            <p:nvPr/>
          </p:nvSpPr>
          <p:spPr bwMode="auto">
            <a:xfrm rot="5400000">
              <a:off x="1793827" y="5768103"/>
              <a:ext cx="115824" cy="539970"/>
            </a:xfrm>
            <a:prstGeom prst="rightBrace">
              <a:avLst>
                <a:gd name="adj1" fmla="val 8333"/>
                <a:gd name="adj2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76716" y="6069674"/>
              <a:ext cx="412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B</a:t>
              </a:r>
              <a:endParaRPr lang="en-US" baseline="-250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67794" y="5603172"/>
              <a:ext cx="4122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C</a:t>
              </a:r>
              <a:endParaRPr lang="en-US" baseline="-25000" dirty="0"/>
            </a:p>
          </p:txBody>
        </p:sp>
        <p:sp>
          <p:nvSpPr>
            <p:cNvPr id="55" name="Right Brace 54"/>
            <p:cNvSpPr/>
            <p:nvPr/>
          </p:nvSpPr>
          <p:spPr bwMode="auto">
            <a:xfrm rot="10800000">
              <a:off x="1413166" y="5556662"/>
              <a:ext cx="115824" cy="381000"/>
            </a:xfrm>
            <a:prstGeom prst="rightBrac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86000" y="6072880"/>
              <a:ext cx="12618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r>
                <a:rPr lang="en-US" baseline="-25000" dirty="0" smtClean="0"/>
                <a:t>A</a:t>
              </a:r>
              <a:r>
                <a:rPr lang="en-US" dirty="0" smtClean="0"/>
                <a:t>=1-X</a:t>
              </a:r>
              <a:r>
                <a:rPr lang="en-US" baseline="-25000" dirty="0" smtClean="0"/>
                <a:t>B</a:t>
              </a:r>
              <a:r>
                <a:rPr lang="en-US" dirty="0" smtClean="0"/>
                <a:t>-X</a:t>
              </a:r>
              <a:r>
                <a:rPr lang="en-US" baseline="-25000" dirty="0" smtClean="0"/>
                <a:t>C</a:t>
              </a:r>
              <a:endParaRPr lang="en-US" baseline="-25000" dirty="0"/>
            </a:p>
          </p:txBody>
        </p:sp>
      </p:grp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28600" y="2057400"/>
            <a:ext cx="5334000" cy="94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Composition represented on equilateral Triangle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60" name="TextBox 1"/>
          <p:cNvSpPr txBox="1">
            <a:spLocks noChangeArrowheads="1"/>
          </p:cNvSpPr>
          <p:nvPr/>
        </p:nvSpPr>
        <p:spPr bwMode="auto">
          <a:xfrm>
            <a:off x="228600" y="2944368"/>
            <a:ext cx="53340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For low concentration of one component, use a right-angled triangle (e.g. Fe-Cr-C)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allAtOnce"/>
      <p:bldP spid="60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838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Liquidus has one univariant line starting from A-B binary and ending at B-C binary, which separates 2 primary phase fields, Fcc and Bcc.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905000" y="1931261"/>
            <a:ext cx="4752541" cy="4317139"/>
            <a:chOff x="1905000" y="1931261"/>
            <a:chExt cx="4752541" cy="4317139"/>
          </a:xfrm>
        </p:grpSpPr>
        <p:pic>
          <p:nvPicPr>
            <p:cNvPr id="133129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1931261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3535052" y="5250730"/>
              <a:ext cx="61274" cy="659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2" name="Picture 12"/>
          <p:cNvPicPr>
            <a:picLocks noChangeAspect="1" noChangeArrowheads="1"/>
          </p:cNvPicPr>
          <p:nvPr/>
        </p:nvPicPr>
        <p:blipFill>
          <a:blip r:embed="rId2" cstate="print"/>
          <a:srcRect l="5667" t="7936" r="7795" b="11376"/>
          <a:stretch>
            <a:fillRect/>
          </a:stretch>
        </p:blipFill>
        <p:spPr bwMode="auto">
          <a:xfrm>
            <a:off x="3505200" y="1524000"/>
            <a:ext cx="5486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7620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  <a:endParaRPr lang="en-US" dirty="0" smtClean="0">
              <a:solidFill>
                <a:srgbClr val="0000FF"/>
              </a:solidFill>
            </a:endParaRP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26442" t="10582" r="17067" b="48413"/>
          <a:stretch>
            <a:fillRect/>
          </a:stretch>
        </p:blipFill>
        <p:spPr bwMode="auto">
          <a:xfrm>
            <a:off x="381000" y="1219200"/>
            <a:ext cx="3581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 l="42067" t="9590" r="32692" b="30886"/>
          <a:stretch>
            <a:fillRect/>
          </a:stretch>
        </p:blipFill>
        <p:spPr bwMode="auto">
          <a:xfrm>
            <a:off x="1866900" y="3276600"/>
            <a:ext cx="1600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 l="27644" t="33399" r="62741" b="32209"/>
          <a:stretch>
            <a:fillRect/>
          </a:stretch>
        </p:blipFill>
        <p:spPr bwMode="auto">
          <a:xfrm>
            <a:off x="533400" y="4419600"/>
            <a:ext cx="60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/>
          <a:srcRect l="3606" t="14021" r="11058" b="10582"/>
          <a:stretch>
            <a:fillRect/>
          </a:stretch>
        </p:blipFill>
        <p:spPr bwMode="auto">
          <a:xfrm>
            <a:off x="2981364" y="1447800"/>
            <a:ext cx="6086436" cy="48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/>
              <a:t>Liquid+Fcc+Bcc</a:t>
            </a:r>
            <a:r>
              <a:rPr lang="en-US" sz="2400" dirty="0" smtClean="0"/>
              <a:t>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986135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Isopleth through B-A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 (Green line in 3D view)</a:t>
            </a:r>
            <a:endParaRPr lang="en-US" sz="2400" baseline="-25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098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1058" t="7937" r="8413" b="12699"/>
          <a:stretch>
            <a:fillRect/>
          </a:stretch>
        </p:blipFill>
        <p:spPr bwMode="auto">
          <a:xfrm>
            <a:off x="3962400" y="1600200"/>
            <a:ext cx="5105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II: Two peritectic binary systems and one isomorphous with Cigar shape phase boundary.</a:t>
            </a:r>
            <a:endParaRPr lang="en-US" dirty="0" smtClean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5715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25" y="25715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0188" y="2581275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92309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II: Isothermal sections in decreasing T order.</a:t>
            </a:r>
            <a:endParaRPr lang="en-US" dirty="0" smtClean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49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4724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862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8862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897614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7620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Liquidus has one univariant line starting from A-B binary and ending at B-C binary, which separates 2 primary phase fields, Fcc and Bcc.</a:t>
            </a:r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905000" y="1981200"/>
            <a:ext cx="4752541" cy="4317139"/>
            <a:chOff x="1905000" y="1981200"/>
            <a:chExt cx="4752541" cy="4317139"/>
          </a:xfrm>
        </p:grpSpPr>
        <p:pic>
          <p:nvPicPr>
            <p:cNvPr id="1372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19812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4328807" y="4396900"/>
              <a:ext cx="44467" cy="9886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 cstate="print"/>
          <a:srcRect l="4808" t="5291" r="6250" b="11376"/>
          <a:stretch>
            <a:fillRect/>
          </a:stretch>
        </p:blipFill>
        <p:spPr bwMode="auto">
          <a:xfrm>
            <a:off x="3409950" y="1524000"/>
            <a:ext cx="5638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382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  <a:endParaRPr lang="en-US" dirty="0" smtClean="0">
              <a:solidFill>
                <a:srgbClr val="0000FF"/>
              </a:solidFill>
            </a:endParaRP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27644" t="19841" r="23077" b="48413"/>
          <a:stretch>
            <a:fillRect/>
          </a:stretch>
        </p:blipFill>
        <p:spPr bwMode="auto">
          <a:xfrm>
            <a:off x="533400" y="1447800"/>
            <a:ext cx="3124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 l="40866" t="18849" r="31490" b="30225"/>
          <a:stretch>
            <a:fillRect/>
          </a:stretch>
        </p:blipFill>
        <p:spPr bwMode="auto">
          <a:xfrm>
            <a:off x="1600200" y="3543300"/>
            <a:ext cx="17526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/>
          <a:srcRect l="27644" t="20172" r="57933" b="31878"/>
          <a:stretch>
            <a:fillRect/>
          </a:stretch>
        </p:blipFill>
        <p:spPr bwMode="auto">
          <a:xfrm>
            <a:off x="381000" y="3276600"/>
            <a:ext cx="914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</a:t>
            </a: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 cstate="print"/>
          <a:srcRect l="3606" t="6944" r="7452" b="11045"/>
          <a:stretch>
            <a:fillRect/>
          </a:stretch>
        </p:blipFill>
        <p:spPr bwMode="auto">
          <a:xfrm>
            <a:off x="3352800" y="1676400"/>
            <a:ext cx="5638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9906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/>
              <a:t>Liquid+Fcc+Bcc</a:t>
            </a:r>
            <a:r>
              <a:rPr lang="en-US" sz="2400" dirty="0" smtClean="0"/>
              <a:t>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986135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Isopleth through B-A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 (Green line in 3D view)</a:t>
            </a:r>
            <a:endParaRPr lang="en-US" sz="2400" baseline="-25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1336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9615" t="9590" r="8654" b="12368"/>
          <a:stretch>
            <a:fillRect/>
          </a:stretch>
        </p:blipFill>
        <p:spPr bwMode="auto">
          <a:xfrm>
            <a:off x="3860240" y="1752600"/>
            <a:ext cx="5181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Reading 2-D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52400" y="914400"/>
            <a:ext cx="4885944" cy="20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Isothermal Section: 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Phase boundary (Blue)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Tie-line (Green)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Tie-triangle (Red)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9856" y="2059458"/>
            <a:ext cx="4752541" cy="431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III: One peritectic binary, one eutectic binary and one isomorphous with Cigar shape phase boundary.</a:t>
            </a:r>
            <a:endParaRPr lang="en-US" dirty="0" smtClean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5715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0188" y="257175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0763" y="257175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923092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III: Isothermal sections in decreasing T order.</a:t>
            </a:r>
            <a:endParaRPr lang="en-US" dirty="0" smtClean="0"/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4225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4225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23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838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Liquidus has one univariant line starting from A-B binary and ending at B-C binary, which separates 2 primary phase fields, Fcc and Bcc.</a:t>
            </a: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1905000" y="1981200"/>
            <a:ext cx="4752541" cy="4317139"/>
            <a:chOff x="1905000" y="1981200"/>
            <a:chExt cx="4752541" cy="4317139"/>
          </a:xfrm>
        </p:grpSpPr>
        <p:pic>
          <p:nvPicPr>
            <p:cNvPr id="1433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19812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4155948" y="4718304"/>
              <a:ext cx="28102" cy="8118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 l="4808" t="7936" r="6250" b="10053"/>
          <a:stretch>
            <a:fillRect/>
          </a:stretch>
        </p:blipFill>
        <p:spPr bwMode="auto">
          <a:xfrm>
            <a:off x="3429000" y="1524000"/>
            <a:ext cx="5638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382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  <a:endParaRPr lang="en-US" dirty="0" smtClean="0">
              <a:solidFill>
                <a:srgbClr val="0000FF"/>
              </a:solidFill>
            </a:endParaRP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27644" t="15873" r="25481" b="48413"/>
          <a:stretch>
            <a:fillRect/>
          </a:stretch>
        </p:blipFill>
        <p:spPr bwMode="auto">
          <a:xfrm>
            <a:off x="561975" y="15240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 l="45673" t="20172" r="38702" b="29233"/>
          <a:stretch>
            <a:fillRect/>
          </a:stretch>
        </p:blipFill>
        <p:spPr bwMode="auto">
          <a:xfrm>
            <a:off x="1905000" y="3581400"/>
            <a:ext cx="9906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 l="27644" t="16204" r="59586" b="32209"/>
          <a:stretch>
            <a:fillRect/>
          </a:stretch>
        </p:blipFill>
        <p:spPr bwMode="auto">
          <a:xfrm>
            <a:off x="609600" y="3200400"/>
            <a:ext cx="8096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 cstate="print"/>
          <a:srcRect l="4808" t="6614" r="7452" b="11376"/>
          <a:stretch>
            <a:fillRect/>
          </a:stretch>
        </p:blipFill>
        <p:spPr bwMode="auto">
          <a:xfrm>
            <a:off x="3429000" y="1524000"/>
            <a:ext cx="5562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/>
              <a:t>Liquid+Fcc+Bcc</a:t>
            </a:r>
            <a:r>
              <a:rPr lang="en-US" sz="2400" dirty="0" smtClean="0"/>
              <a:t>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986135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Isopleth through B-A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 (Green line in 3D view)</a:t>
            </a:r>
            <a:endParaRPr lang="en-US" sz="2400" baseline="-250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304" y="22098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8413" t="8267" r="8654" b="12368"/>
          <a:stretch>
            <a:fillRect/>
          </a:stretch>
        </p:blipFill>
        <p:spPr bwMode="auto">
          <a:xfrm>
            <a:off x="3733800" y="1752600"/>
            <a:ext cx="5257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IV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101096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IV: One eutectic binary and Two isomorphous with Cigar shape phase boundary.</a:t>
            </a:r>
            <a:endParaRPr lang="en-US" dirty="0" smtClean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819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100" y="2819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819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923092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IV: Isothermal sections in decreasing T order.</a:t>
            </a:r>
            <a:endParaRPr lang="en-US" dirty="0" smtClean="0"/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1326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5026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676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1326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1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5026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IV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05000" y="1981200"/>
            <a:ext cx="4752541" cy="4317139"/>
            <a:chOff x="1905000" y="1981200"/>
            <a:chExt cx="4752541" cy="4317139"/>
          </a:xfrm>
        </p:grpSpPr>
        <p:pic>
          <p:nvPicPr>
            <p:cNvPr id="1474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19812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3900284" y="4220974"/>
              <a:ext cx="75546" cy="4514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6" name="Rectangle 15"/>
          <p:cNvSpPr/>
          <p:nvPr/>
        </p:nvSpPr>
        <p:spPr>
          <a:xfrm>
            <a:off x="533400" y="870228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Liquidus has one univariant line starting from A-B binary and ending at a minimum in the ternary field, and only one primary phase field, Fcc.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 l="4808" t="7936" r="5048" b="11376"/>
          <a:stretch>
            <a:fillRect/>
          </a:stretch>
        </p:blipFill>
        <p:spPr bwMode="auto">
          <a:xfrm>
            <a:off x="3276600" y="1524000"/>
            <a:ext cx="5715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956608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27043" t="19345" r="24279" b="41303"/>
          <a:stretch>
            <a:fillRect/>
          </a:stretch>
        </p:blipFill>
        <p:spPr bwMode="auto">
          <a:xfrm>
            <a:off x="533400" y="1524000"/>
            <a:ext cx="30861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 l="27644" t="19180" r="30289" b="36673"/>
          <a:stretch>
            <a:fillRect/>
          </a:stretch>
        </p:blipFill>
        <p:spPr bwMode="auto">
          <a:xfrm>
            <a:off x="533400" y="3857625"/>
            <a:ext cx="2667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2514600" y="3810000"/>
            <a:ext cx="2895600" cy="2819400"/>
            <a:chOff x="2514600" y="3810000"/>
            <a:chExt cx="2895600" cy="2819400"/>
          </a:xfrm>
        </p:grpSpPr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50481" t="16204" r="13461" b="38823"/>
            <a:stretch>
              <a:fillRect/>
            </a:stretch>
          </p:blipFill>
          <p:spPr bwMode="auto">
            <a:xfrm>
              <a:off x="3124200" y="3810000"/>
              <a:ext cx="22860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urved Up Arrow 8"/>
            <p:cNvSpPr/>
            <p:nvPr/>
          </p:nvSpPr>
          <p:spPr bwMode="auto">
            <a:xfrm>
              <a:off x="2514600" y="6324600"/>
              <a:ext cx="990600" cy="304800"/>
            </a:xfrm>
            <a:prstGeom prst="curved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Reading 2-D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219456" y="1036320"/>
            <a:ext cx="4123944" cy="28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Isopleth: 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Y-axis: temperature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X-axis: composition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Tie-line may not lie on the section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0701" y="1760832"/>
            <a:ext cx="4752541" cy="431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print"/>
          <a:srcRect l="4808" t="6614" r="7452" b="11376"/>
          <a:stretch>
            <a:fillRect/>
          </a:stretch>
        </p:blipFill>
        <p:spPr bwMode="auto">
          <a:xfrm>
            <a:off x="3429000" y="1600200"/>
            <a:ext cx="5562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IV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/>
              <a:t>Liquid+Fcc+Fcc</a:t>
            </a:r>
            <a:r>
              <a:rPr lang="en-US" sz="2400" dirty="0" smtClean="0"/>
              <a:t>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IV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986135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Isopleth through B-A</a:t>
            </a:r>
            <a:r>
              <a:rPr lang="en-US" sz="2400" baseline="-25000" dirty="0" smtClean="0"/>
              <a:t>0.9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0.1</a:t>
            </a:r>
            <a:r>
              <a:rPr lang="en-US" sz="2400" dirty="0" smtClean="0"/>
              <a:t> (Green line in 3D view)</a:t>
            </a:r>
            <a:endParaRPr lang="en-US" sz="2400" baseline="-25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9615" t="8267" r="8654" b="13690"/>
          <a:stretch>
            <a:fillRect/>
          </a:stretch>
        </p:blipFill>
        <p:spPr bwMode="auto">
          <a:xfrm>
            <a:off x="3810000" y="1752600"/>
            <a:ext cx="5181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101096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V: One eutectic binary and Two isomorphous with Cigar shape phase boundary.</a:t>
            </a:r>
            <a:endParaRPr lang="en-US" dirty="0" smtClean="0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63" y="26670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8863" y="26670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4463" y="26670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923092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V: Isothermal sections in decreasing T order.</a:t>
            </a:r>
            <a:endParaRPr lang="en-US" dirty="0" smtClean="0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49" y="1524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3774" y="1524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9825" y="1524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565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6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9825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870228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Liquidus has one univariant line starting from a maximum in the ternary field and ending at A-C binary, and only one primary phase field, Fcc.</a:t>
            </a: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2209800" y="2133600"/>
            <a:ext cx="4752541" cy="4317139"/>
            <a:chOff x="2209800" y="2133600"/>
            <a:chExt cx="4752541" cy="4317139"/>
          </a:xfrm>
        </p:grpSpPr>
        <p:pic>
          <p:nvPicPr>
            <p:cNvPr id="1556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800" y="21336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5798223" y="4803760"/>
              <a:ext cx="73890" cy="1569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 l="4808" t="7937" r="7452" b="11376"/>
          <a:stretch>
            <a:fillRect/>
          </a:stretch>
        </p:blipFill>
        <p:spPr bwMode="auto">
          <a:xfrm>
            <a:off x="3505200" y="1600200"/>
            <a:ext cx="5562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3820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27644" t="20337" r="23077" b="45933"/>
          <a:stretch>
            <a:fillRect/>
          </a:stretch>
        </p:blipFill>
        <p:spPr bwMode="auto">
          <a:xfrm>
            <a:off x="533400" y="1524000"/>
            <a:ext cx="31242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 l="33203" t="22817" r="25631" b="34524"/>
          <a:stretch>
            <a:fillRect/>
          </a:stretch>
        </p:blipFill>
        <p:spPr bwMode="auto">
          <a:xfrm>
            <a:off x="609600" y="3733800"/>
            <a:ext cx="26098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3" cstate="print"/>
          <a:srcRect l="3606" t="6614" r="7452" b="11376"/>
          <a:stretch>
            <a:fillRect/>
          </a:stretch>
        </p:blipFill>
        <p:spPr bwMode="auto">
          <a:xfrm>
            <a:off x="3352800" y="1600200"/>
            <a:ext cx="5638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/>
              <a:t>Liquid+Fcc+Fcc</a:t>
            </a:r>
            <a:r>
              <a:rPr lang="en-US" sz="2400" dirty="0" smtClean="0"/>
              <a:t>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986135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Isopleth through B</a:t>
            </a:r>
            <a:r>
              <a:rPr lang="en-US" sz="2400" baseline="-25000" dirty="0" smtClean="0"/>
              <a:t>0.05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0.95</a:t>
            </a:r>
            <a:r>
              <a:rPr lang="en-US" sz="2400" dirty="0" smtClean="0"/>
              <a:t>-A</a:t>
            </a:r>
            <a:r>
              <a:rPr lang="en-US" sz="2400" baseline="-25000" dirty="0" smtClean="0"/>
              <a:t>0.95</a:t>
            </a:r>
            <a:r>
              <a:rPr lang="en-US" sz="2400" dirty="0" smtClean="0"/>
              <a:t>B</a:t>
            </a:r>
            <a:r>
              <a:rPr lang="en-US" sz="2400" baseline="-25000" dirty="0" smtClean="0"/>
              <a:t>0.05</a:t>
            </a:r>
            <a:r>
              <a:rPr lang="en-US" sz="2400" dirty="0" smtClean="0"/>
              <a:t> (Green line in 3D view)</a:t>
            </a:r>
            <a:endParaRPr lang="en-US" sz="2400" baseline="-25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79" y="21336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0817" t="8267" r="9856" b="13690"/>
          <a:stretch>
            <a:fillRect/>
          </a:stretch>
        </p:blipFill>
        <p:spPr bwMode="auto">
          <a:xfrm>
            <a:off x="3962400" y="1752600"/>
            <a:ext cx="5029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VI: Two eutectic binary systems and one isomorphous with Cigar shape phase boundary.</a:t>
            </a:r>
            <a:endParaRPr lang="en-US" dirty="0" smtClean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27239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100" y="27239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27239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923092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Case VI: Isothermal sections in decreasing T order.</a:t>
            </a:r>
            <a:endParaRPr lang="en-US" dirty="0" smtClean="0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499" y="1524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3299" y="1524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524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499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5175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07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Reading 2-D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6200" y="1021140"/>
            <a:ext cx="5334000" cy="20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Liquidus Projection: 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Univariant line (Blue)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Isothermal line (Green)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Primary phase region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031" y="2055342"/>
            <a:ext cx="4752541" cy="431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33600" y="2057400"/>
            <a:ext cx="4752541" cy="4317139"/>
            <a:chOff x="2133600" y="2057400"/>
            <a:chExt cx="4752541" cy="4317139"/>
          </a:xfrm>
        </p:grpSpPr>
        <p:pic>
          <p:nvPicPr>
            <p:cNvPr id="15770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3600" y="20574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 bwMode="auto">
            <a:xfrm flipH="1" flipV="1">
              <a:off x="3704735" y="4812385"/>
              <a:ext cx="61273" cy="8484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4157221" y="5307290"/>
              <a:ext cx="84841" cy="7541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762000"/>
            <a:ext cx="8229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Liquidus lines start from a maximum in the ternary field, go separately in opposite directions and end at the two eutectic reactions in the binaries. Two primary phase fields, Fcc and Bcc.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2" cstate="print"/>
          <a:srcRect l="4808" t="7937" r="8654" b="11376"/>
          <a:stretch>
            <a:fillRect/>
          </a:stretch>
        </p:blipFill>
        <p:spPr bwMode="auto">
          <a:xfrm>
            <a:off x="3581400" y="1600200"/>
            <a:ext cx="5486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382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26442" t="10582" r="21875" b="49735"/>
          <a:stretch>
            <a:fillRect/>
          </a:stretch>
        </p:blipFill>
        <p:spPr bwMode="auto">
          <a:xfrm>
            <a:off x="533400" y="12954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l="45673" t="9590" r="36298" b="34854"/>
          <a:stretch>
            <a:fillRect/>
          </a:stretch>
        </p:blipFill>
        <p:spPr bwMode="auto">
          <a:xfrm>
            <a:off x="2057400" y="3467100"/>
            <a:ext cx="1143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 l="27644" t="24140" r="62741" b="36177"/>
          <a:stretch>
            <a:fillRect/>
          </a:stretch>
        </p:blipFill>
        <p:spPr bwMode="auto">
          <a:xfrm>
            <a:off x="685800" y="3962400"/>
            <a:ext cx="60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76200" y="4114800"/>
            <a:ext cx="838200" cy="2362200"/>
            <a:chOff x="76200" y="4114800"/>
            <a:chExt cx="838200" cy="2362200"/>
          </a:xfrm>
        </p:grpSpPr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l="27945" t="18519" r="63642" b="44444"/>
            <a:stretch>
              <a:fillRect/>
            </a:stretch>
          </p:blipFill>
          <p:spPr bwMode="auto">
            <a:xfrm>
              <a:off x="76200" y="4114800"/>
              <a:ext cx="5334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Curved Up Arrow 8"/>
            <p:cNvSpPr/>
            <p:nvPr/>
          </p:nvSpPr>
          <p:spPr bwMode="auto">
            <a:xfrm flipH="1">
              <a:off x="381000" y="6248400"/>
              <a:ext cx="533400" cy="228600"/>
            </a:xfrm>
            <a:prstGeom prst="curved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 l="4808" t="6614" r="8654" b="11376"/>
          <a:stretch>
            <a:fillRect/>
          </a:stretch>
        </p:blipFill>
        <p:spPr bwMode="auto">
          <a:xfrm>
            <a:off x="3505200" y="1600200"/>
            <a:ext cx="5486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/>
              <a:t>Liquid+Fcc+Fcc</a:t>
            </a:r>
            <a:r>
              <a:rPr lang="en-US" sz="2400" dirty="0" smtClean="0"/>
              <a:t>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986135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Isopleth through B-A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 (Green line in 3D view)</a:t>
            </a:r>
            <a:endParaRPr lang="en-US" sz="2400" baseline="-250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098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l="10817" t="9259" r="9856" b="14021"/>
          <a:stretch>
            <a:fillRect/>
          </a:stretch>
        </p:blipFill>
        <p:spPr bwMode="auto">
          <a:xfrm>
            <a:off x="3886200" y="1828800"/>
            <a:ext cx="5029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628775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845403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Case VII: The binaries are the same as those in Case VI. Isothermal sections in decreasing T order.</a:t>
            </a: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28775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0" y="1628775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954764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8975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838200"/>
            <a:ext cx="8229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Liquidus lines start from the two eutectic reactions in the binaries, join together at a minimum in the ternary field. Two primary phase fields, Fcc and Bcc.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33600" y="2057400"/>
            <a:ext cx="4752541" cy="4317139"/>
            <a:chOff x="2133600" y="2057400"/>
            <a:chExt cx="4752541" cy="4317139"/>
          </a:xfrm>
        </p:grpSpPr>
        <p:pic>
          <p:nvPicPr>
            <p:cNvPr id="1648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3600" y="20574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4008625" y="4905691"/>
              <a:ext cx="73559" cy="7128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4487160" y="5425128"/>
              <a:ext cx="58838" cy="7860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 l="4808" t="6614" r="6250" b="10053"/>
          <a:stretch>
            <a:fillRect/>
          </a:stretch>
        </p:blipFill>
        <p:spPr bwMode="auto">
          <a:xfrm>
            <a:off x="3352800" y="1447800"/>
            <a:ext cx="5638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38200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25691" t="10582" r="26683" b="51058"/>
          <a:stretch>
            <a:fillRect/>
          </a:stretch>
        </p:blipFill>
        <p:spPr bwMode="auto">
          <a:xfrm>
            <a:off x="552450" y="1371600"/>
            <a:ext cx="30194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 l="46875" t="9590" r="37500" b="33532"/>
          <a:stretch>
            <a:fillRect/>
          </a:stretch>
        </p:blipFill>
        <p:spPr bwMode="auto">
          <a:xfrm>
            <a:off x="2105025" y="3429000"/>
            <a:ext cx="990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 l="27644" t="28108" r="63942" b="37500"/>
          <a:stretch>
            <a:fillRect/>
          </a:stretch>
        </p:blipFill>
        <p:spPr bwMode="auto">
          <a:xfrm>
            <a:off x="752475" y="4191000"/>
            <a:ext cx="53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76200" y="4191000"/>
            <a:ext cx="914400" cy="2286000"/>
            <a:chOff x="76200" y="4191000"/>
            <a:chExt cx="914400" cy="2286000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l="27644" t="22817" r="62741" b="42791"/>
            <a:stretch>
              <a:fillRect/>
            </a:stretch>
          </p:blipFill>
          <p:spPr bwMode="auto">
            <a:xfrm>
              <a:off x="76200" y="4191000"/>
              <a:ext cx="6096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urved Up Arrow 9"/>
            <p:cNvSpPr/>
            <p:nvPr/>
          </p:nvSpPr>
          <p:spPr bwMode="auto">
            <a:xfrm flipH="1">
              <a:off x="381000" y="6248400"/>
              <a:ext cx="609600" cy="228600"/>
            </a:xfrm>
            <a:prstGeom prst="curved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/>
          <a:srcRect l="3606" t="6614" r="8654" b="11376"/>
          <a:stretch>
            <a:fillRect/>
          </a:stretch>
        </p:blipFill>
        <p:spPr bwMode="auto">
          <a:xfrm>
            <a:off x="3429000" y="1600200"/>
            <a:ext cx="5562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err="1" smtClean="0"/>
              <a:t>Liquid+Fcc+Fcc</a:t>
            </a:r>
            <a:r>
              <a:rPr lang="en-US" sz="2400" dirty="0" smtClean="0"/>
              <a:t>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Three-Phase Equilibrium - Case VII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986135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Isopleth through B-A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0.5</a:t>
            </a:r>
            <a:r>
              <a:rPr lang="en-US" sz="2400" dirty="0" smtClean="0"/>
              <a:t> (Green line in 3D view)</a:t>
            </a:r>
            <a:endParaRPr lang="en-US" sz="2400" baseline="-250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2019" t="8267" r="9856" b="16336"/>
          <a:stretch>
            <a:fillRect/>
          </a:stretch>
        </p:blipFill>
        <p:spPr bwMode="auto">
          <a:xfrm>
            <a:off x="4038600" y="1905000"/>
            <a:ext cx="4953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9248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Types of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609600" y="1447800"/>
            <a:ext cx="7848600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Isomorphous </a:t>
            </a:r>
            <a:r>
              <a:rPr lang="en-US" sz="3200" dirty="0" smtClean="0">
                <a:solidFill>
                  <a:schemeClr val="tx1"/>
                </a:solidFill>
              </a:rPr>
              <a:t>System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Three-phase Equilibrium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Ternary Four-phase Equilibrium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Class 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III Reaction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Congruent Transformation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A Complex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Reading 2-D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52400" y="914400"/>
            <a:ext cx="4885944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Isothermal Section: 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Lever rule on tie-line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9856" y="2059458"/>
            <a:ext cx="4752541" cy="431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oup 15"/>
          <p:cNvGrpSpPr/>
          <p:nvPr/>
        </p:nvGrpSpPr>
        <p:grpSpPr>
          <a:xfrm>
            <a:off x="5410200" y="3117376"/>
            <a:ext cx="1420504" cy="2521424"/>
            <a:chOff x="5410200" y="3117376"/>
            <a:chExt cx="1420504" cy="2521424"/>
          </a:xfrm>
        </p:grpSpPr>
        <p:cxnSp>
          <p:nvCxnSpPr>
            <p:cNvPr id="7" name="Straight Connector 6"/>
            <p:cNvCxnSpPr/>
            <p:nvPr/>
          </p:nvCxnSpPr>
          <p:spPr bwMode="auto">
            <a:xfrm rot="60000" flipV="1">
              <a:off x="5472752" y="3137848"/>
              <a:ext cx="1315872" cy="246888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Oval 4"/>
            <p:cNvSpPr/>
            <p:nvPr/>
          </p:nvSpPr>
          <p:spPr bwMode="auto">
            <a:xfrm>
              <a:off x="5824029" y="4800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754504" y="3117376"/>
              <a:ext cx="76200" cy="7620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410200" y="5562600"/>
              <a:ext cx="76200" cy="7620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2366" y="2260432"/>
            <a:ext cx="4041492" cy="3911768"/>
            <a:chOff x="108318" y="2389496"/>
            <a:chExt cx="4041492" cy="3911768"/>
          </a:xfrm>
        </p:grpSpPr>
        <p:cxnSp>
          <p:nvCxnSpPr>
            <p:cNvPr id="10" name="Straight Connector 9"/>
            <p:cNvCxnSpPr/>
            <p:nvPr/>
          </p:nvCxnSpPr>
          <p:spPr bwMode="auto">
            <a:xfrm rot="60000" flipV="1">
              <a:off x="1939284" y="2599118"/>
              <a:ext cx="1315872" cy="246888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Oval 10"/>
            <p:cNvSpPr/>
            <p:nvPr/>
          </p:nvSpPr>
          <p:spPr bwMode="auto">
            <a:xfrm>
              <a:off x="2290561" y="426187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3242480" y="2567351"/>
              <a:ext cx="76200" cy="7620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877704" y="5012575"/>
              <a:ext cx="76200" cy="7620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11320" y="4876800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a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76600" y="2404280"/>
              <a:ext cx="2584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pitchFamily="18" charset="2"/>
                </a:rPr>
                <a:t>g</a:t>
              </a:r>
              <a:endParaRPr lang="en-US" dirty="0">
                <a:latin typeface="Symbol" pitchFamily="18" charset="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34904" y="4143232"/>
              <a:ext cx="657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Alloy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8318" y="5562600"/>
              <a:ext cx="404149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 Alloy P, two phases are in equilibrium:</a:t>
              </a:r>
            </a:p>
            <a:p>
              <a:r>
                <a:rPr lang="en-US" dirty="0" smtClean="0"/>
                <a:t>Fraction of </a:t>
              </a:r>
              <a:r>
                <a:rPr lang="en-US" dirty="0" smtClean="0">
                  <a:sym typeface="Symbol"/>
                </a:rPr>
                <a:t> = Length(PN) / Length(MN)</a:t>
              </a:r>
            </a:p>
            <a:p>
              <a:r>
                <a:rPr lang="en-US" dirty="0" smtClean="0">
                  <a:sym typeface="Symbol"/>
                </a:rPr>
                <a:t>Fraction of </a:t>
              </a:r>
              <a:r>
                <a:rPr lang="el-GR" dirty="0" smtClean="0">
                  <a:sym typeface="Symbol"/>
                </a:rPr>
                <a:t>γ</a:t>
              </a:r>
              <a:r>
                <a:rPr lang="en-US" dirty="0" smtClean="0">
                  <a:sym typeface="Symbol"/>
                </a:rPr>
                <a:t> = Length(MP) / Length(MN)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80964" y="4800600"/>
              <a:ext cx="352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84981" y="2389496"/>
              <a:ext cx="3177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64224" y="4072720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I: Three eutectic binary systems.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2438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9900" y="2438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2438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8382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I: Isothermal sections in decreasing T order.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" y="1371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9925" y="1371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2224" y="1371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39261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9450" y="39261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1749" y="3926189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38200"/>
            <a:ext cx="853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/>
              <a:t>Liquidus lines start from the three eutectic reactions in the binaries, join together at one point in the ternary field. Three primary phase fields, Fcc, Bcc and Hcp.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981200" y="2007461"/>
            <a:ext cx="4752541" cy="4317139"/>
            <a:chOff x="1981200" y="2007461"/>
            <a:chExt cx="4752541" cy="431713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007461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4483510" y="4626780"/>
              <a:ext cx="63207" cy="4635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>
              <a:off x="5162720" y="4630991"/>
              <a:ext cx="75069" cy="2859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V="1">
              <a:off x="4778477" y="5053036"/>
              <a:ext cx="1657" cy="11311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4808" t="8267" r="7452" b="12368"/>
          <a:stretch>
            <a:fillRect/>
          </a:stretch>
        </p:blipFill>
        <p:spPr bwMode="auto">
          <a:xfrm>
            <a:off x="3505200" y="1781175"/>
            <a:ext cx="5562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827544"/>
            <a:ext cx="8229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Aqua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 l="40865" t="17526" r="42308" b="45437"/>
          <a:stretch>
            <a:fillRect/>
          </a:stretch>
        </p:blipFill>
        <p:spPr bwMode="auto">
          <a:xfrm>
            <a:off x="1524000" y="3810000"/>
            <a:ext cx="1066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 l="28095" t="18519" r="22626" b="44444"/>
          <a:stretch>
            <a:fillRect/>
          </a:stretch>
        </p:blipFill>
        <p:spPr bwMode="auto">
          <a:xfrm>
            <a:off x="457200" y="1371600"/>
            <a:ext cx="3124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/>
          <a:srcRect l="52885" t="42659" r="31490" b="30886"/>
          <a:stretch>
            <a:fillRect/>
          </a:stretch>
        </p:blipFill>
        <p:spPr bwMode="auto">
          <a:xfrm>
            <a:off x="2667000" y="4343400"/>
            <a:ext cx="99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/>
          <a:srcRect l="30048" t="25132" r="49519" b="35185"/>
          <a:stretch>
            <a:fillRect/>
          </a:stretch>
        </p:blipFill>
        <p:spPr bwMode="auto">
          <a:xfrm>
            <a:off x="152400" y="3657600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990600"/>
            <a:ext cx="861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Liquid involved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Green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4808" t="7937" r="6250" b="11376"/>
          <a:stretch>
            <a:fillRect/>
          </a:stretch>
        </p:blipFill>
        <p:spPr bwMode="auto">
          <a:xfrm>
            <a:off x="3429000" y="1676400"/>
            <a:ext cx="5638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600" y="986135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Isopleths through 40 at.% C and 50 at.% C </a:t>
            </a:r>
            <a:endParaRPr lang="en-US" sz="2400" baseline="-250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979" y="22098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04825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8600" y="986135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Isopleths through B-A</a:t>
            </a:r>
            <a:r>
              <a:rPr lang="en-US" sz="2400" baseline="-25000" dirty="0" smtClean="0"/>
              <a:t>0.6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0.4</a:t>
            </a:r>
            <a:r>
              <a:rPr lang="en-US" sz="2400" dirty="0" smtClean="0"/>
              <a:t> and B-A</a:t>
            </a:r>
            <a:r>
              <a:rPr lang="en-US" sz="2400" baseline="-25000" dirty="0" smtClean="0"/>
              <a:t>0.415</a:t>
            </a:r>
            <a:r>
              <a:rPr lang="en-US" sz="2400" dirty="0" smtClean="0"/>
              <a:t>C</a:t>
            </a:r>
            <a:r>
              <a:rPr lang="en-US" sz="2400" baseline="-25000" dirty="0" smtClean="0"/>
              <a:t>0.585</a:t>
            </a:r>
            <a:r>
              <a:rPr lang="en-US" sz="2400" dirty="0" smtClean="0"/>
              <a:t> </a:t>
            </a:r>
            <a:endParaRPr lang="en-US" sz="2400" baseline="-250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4825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179" y="22098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83820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Characteristics to determine whether it is a Class I four-phase equilibrium: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Before Reaction: 3 three-phase triangles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After Reaction: 1 three-phase triangle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00200" y="5801380"/>
            <a:ext cx="5926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Class I reaction: </a:t>
            </a:r>
            <a:r>
              <a:rPr lang="el-GR" sz="2800" dirty="0" smtClean="0"/>
              <a:t>Φ</a:t>
            </a:r>
            <a:r>
              <a:rPr lang="en-US" sz="2800" dirty="0" smtClean="0"/>
              <a:t> =&gt; </a:t>
            </a:r>
            <a:r>
              <a:rPr lang="en-US" sz="2800" dirty="0" smtClean="0">
                <a:sym typeface="Symbol"/>
              </a:rPr>
              <a:t> + </a:t>
            </a:r>
            <a:r>
              <a:rPr lang="el-GR" sz="2800" dirty="0" smtClean="0">
                <a:sym typeface="Symbol"/>
              </a:rPr>
              <a:t>β</a:t>
            </a:r>
            <a:r>
              <a:rPr lang="en-US" sz="2800" dirty="0" smtClean="0">
                <a:sym typeface="Symbol"/>
              </a:rPr>
              <a:t> + </a:t>
            </a:r>
            <a:r>
              <a:rPr lang="el-GR" sz="2800" dirty="0" smtClean="0">
                <a:sym typeface="Symbol"/>
              </a:rPr>
              <a:t>γ</a:t>
            </a:r>
            <a:endParaRPr lang="en-US" sz="2800" dirty="0"/>
          </a:p>
        </p:txBody>
      </p:sp>
      <p:grpSp>
        <p:nvGrpSpPr>
          <p:cNvPr id="2" name="Group 42"/>
          <p:cNvGrpSpPr/>
          <p:nvPr/>
        </p:nvGrpSpPr>
        <p:grpSpPr>
          <a:xfrm>
            <a:off x="228600" y="2481631"/>
            <a:ext cx="4290372" cy="3091149"/>
            <a:chOff x="322377" y="2319051"/>
            <a:chExt cx="4290372" cy="3091149"/>
          </a:xfrm>
        </p:grpSpPr>
        <p:sp>
          <p:nvSpPr>
            <p:cNvPr id="15" name="Freeform 14"/>
            <p:cNvSpPr/>
            <p:nvPr/>
          </p:nvSpPr>
          <p:spPr bwMode="auto">
            <a:xfrm>
              <a:off x="596537" y="2625634"/>
              <a:ext cx="3722914" cy="914400"/>
            </a:xfrm>
            <a:custGeom>
              <a:avLst/>
              <a:gdLst>
                <a:gd name="connsiteX0" fmla="*/ 0 w 3722914"/>
                <a:gd name="connsiteY0" fmla="*/ 130629 h 914400"/>
                <a:gd name="connsiteX1" fmla="*/ 3722914 w 3722914"/>
                <a:gd name="connsiteY1" fmla="*/ 0 h 914400"/>
                <a:gd name="connsiteX2" fmla="*/ 1920240 w 3722914"/>
                <a:gd name="connsiteY2" fmla="*/ 914400 h 914400"/>
                <a:gd name="connsiteX3" fmla="*/ 0 w 3722914"/>
                <a:gd name="connsiteY3" fmla="*/ 13062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2914" h="914400">
                  <a:moveTo>
                    <a:pt x="0" y="130629"/>
                  </a:moveTo>
                  <a:lnTo>
                    <a:pt x="3722914" y="0"/>
                  </a:lnTo>
                  <a:lnTo>
                    <a:pt x="1920240" y="914400"/>
                  </a:lnTo>
                  <a:lnTo>
                    <a:pt x="0" y="130629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533400" y="2819400"/>
              <a:ext cx="1970314" cy="1981200"/>
            </a:xfrm>
            <a:custGeom>
              <a:avLst/>
              <a:gdLst>
                <a:gd name="connsiteX0" fmla="*/ 0 w 1907177"/>
                <a:gd name="connsiteY0" fmla="*/ 0 h 1933303"/>
                <a:gd name="connsiteX1" fmla="*/ 1907177 w 1907177"/>
                <a:gd name="connsiteY1" fmla="*/ 783772 h 1933303"/>
                <a:gd name="connsiteX2" fmla="*/ 1685109 w 1907177"/>
                <a:gd name="connsiteY2" fmla="*/ 1933303 h 1933303"/>
                <a:gd name="connsiteX3" fmla="*/ 0 w 1907177"/>
                <a:gd name="connsiteY3" fmla="*/ 0 h 1933303"/>
                <a:gd name="connsiteX0" fmla="*/ 0 w 1907177"/>
                <a:gd name="connsiteY0" fmla="*/ 0 h 1902823"/>
                <a:gd name="connsiteX1" fmla="*/ 1907177 w 1907177"/>
                <a:gd name="connsiteY1" fmla="*/ 783772 h 1902823"/>
                <a:gd name="connsiteX2" fmla="*/ 1689463 w 1907177"/>
                <a:gd name="connsiteY2" fmla="*/ 1902823 h 1902823"/>
                <a:gd name="connsiteX3" fmla="*/ 0 w 1907177"/>
                <a:gd name="connsiteY3" fmla="*/ 0 h 1902823"/>
                <a:gd name="connsiteX0" fmla="*/ 0 w 1907177"/>
                <a:gd name="connsiteY0" fmla="*/ 0 h 1979023"/>
                <a:gd name="connsiteX1" fmla="*/ 1907177 w 1907177"/>
                <a:gd name="connsiteY1" fmla="*/ 783772 h 1979023"/>
                <a:gd name="connsiteX2" fmla="*/ 1689463 w 1907177"/>
                <a:gd name="connsiteY2" fmla="*/ 1979023 h 1979023"/>
                <a:gd name="connsiteX3" fmla="*/ 0 w 1907177"/>
                <a:gd name="connsiteY3" fmla="*/ 0 h 1979023"/>
                <a:gd name="connsiteX0" fmla="*/ 0 w 1970314"/>
                <a:gd name="connsiteY0" fmla="*/ 0 h 1981200"/>
                <a:gd name="connsiteX1" fmla="*/ 1970314 w 1970314"/>
                <a:gd name="connsiteY1" fmla="*/ 785949 h 1981200"/>
                <a:gd name="connsiteX2" fmla="*/ 1752600 w 1970314"/>
                <a:gd name="connsiteY2" fmla="*/ 1981200 h 1981200"/>
                <a:gd name="connsiteX3" fmla="*/ 0 w 1970314"/>
                <a:gd name="connsiteY3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314" h="1981200">
                  <a:moveTo>
                    <a:pt x="0" y="0"/>
                  </a:moveTo>
                  <a:lnTo>
                    <a:pt x="1970314" y="785949"/>
                  </a:lnTo>
                  <a:lnTo>
                    <a:pt x="1752600" y="19812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2320834" y="2664823"/>
              <a:ext cx="2076995" cy="2142308"/>
            </a:xfrm>
            <a:custGeom>
              <a:avLst/>
              <a:gdLst>
                <a:gd name="connsiteX0" fmla="*/ 261257 w 2076995"/>
                <a:gd name="connsiteY0" fmla="*/ 940526 h 2142308"/>
                <a:gd name="connsiteX1" fmla="*/ 2076995 w 2076995"/>
                <a:gd name="connsiteY1" fmla="*/ 0 h 2142308"/>
                <a:gd name="connsiteX2" fmla="*/ 0 w 2076995"/>
                <a:gd name="connsiteY2" fmla="*/ 2142308 h 2142308"/>
                <a:gd name="connsiteX3" fmla="*/ 261257 w 2076995"/>
                <a:gd name="connsiteY3" fmla="*/ 940526 h 2142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6995" h="2142308">
                  <a:moveTo>
                    <a:pt x="261257" y="940526"/>
                  </a:moveTo>
                  <a:lnTo>
                    <a:pt x="2076995" y="0"/>
                  </a:lnTo>
                  <a:lnTo>
                    <a:pt x="0" y="2142308"/>
                  </a:lnTo>
                  <a:lnTo>
                    <a:pt x="261257" y="940526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33600" y="2743200"/>
              <a:ext cx="788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r>
                <a:rPr lang="en-US" dirty="0" smtClean="0"/>
                <a:t>+</a:t>
              </a:r>
              <a:r>
                <a:rPr lang="el-GR" dirty="0" smtClean="0">
                  <a:sym typeface="Symbol"/>
                </a:rPr>
                <a:t>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β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57606" y="3581400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r>
                <a:rPr lang="en-US" dirty="0" smtClean="0"/>
                <a:t>+</a:t>
              </a:r>
              <a:r>
                <a:rPr lang="el-GR" dirty="0" smtClean="0">
                  <a:sym typeface="Symbol"/>
                </a:rPr>
                <a:t>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0800" y="3581400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r>
                <a:rPr lang="en-US" dirty="0" smtClean="0"/>
                <a:t>+</a:t>
              </a:r>
              <a:r>
                <a:rPr lang="el-GR" dirty="0" smtClean="0">
                  <a:sym typeface="Symbol"/>
                </a:rPr>
                <a:t>β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47800" y="5102423"/>
              <a:ext cx="16786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Before Reaction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97027" y="2637168"/>
              <a:ext cx="202846" cy="195943"/>
            </a:xfrm>
            <a:custGeom>
              <a:avLst/>
              <a:gdLst>
                <a:gd name="connsiteX0" fmla="*/ 0 w 195943"/>
                <a:gd name="connsiteY0" fmla="*/ 195943 h 195943"/>
                <a:gd name="connsiteX1" fmla="*/ 130629 w 195943"/>
                <a:gd name="connsiteY1" fmla="*/ 182880 h 195943"/>
                <a:gd name="connsiteX2" fmla="*/ 195943 w 195943"/>
                <a:gd name="connsiteY2" fmla="*/ 104503 h 195943"/>
                <a:gd name="connsiteX3" fmla="*/ 195943 w 195943"/>
                <a:gd name="connsiteY3" fmla="*/ 0 h 195943"/>
                <a:gd name="connsiteX4" fmla="*/ 195943 w 195943"/>
                <a:gd name="connsiteY4" fmla="*/ 0 h 195943"/>
                <a:gd name="connsiteX0" fmla="*/ 0 w 202846"/>
                <a:gd name="connsiteY0" fmla="*/ 195943 h 195943"/>
                <a:gd name="connsiteX1" fmla="*/ 130629 w 202846"/>
                <a:gd name="connsiteY1" fmla="*/ 182880 h 195943"/>
                <a:gd name="connsiteX2" fmla="*/ 202846 w 202846"/>
                <a:gd name="connsiteY2" fmla="*/ 110896 h 195943"/>
                <a:gd name="connsiteX3" fmla="*/ 195943 w 202846"/>
                <a:gd name="connsiteY3" fmla="*/ 0 h 195943"/>
                <a:gd name="connsiteX4" fmla="*/ 195943 w 202846"/>
                <a:gd name="connsiteY4" fmla="*/ 0 h 19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846" h="195943">
                  <a:moveTo>
                    <a:pt x="0" y="195943"/>
                  </a:moveTo>
                  <a:lnTo>
                    <a:pt x="130629" y="182880"/>
                  </a:lnTo>
                  <a:lnTo>
                    <a:pt x="202846" y="110896"/>
                  </a:lnTo>
                  <a:lnTo>
                    <a:pt x="195943" y="0"/>
                  </a:lnTo>
                  <a:lnTo>
                    <a:pt x="195943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4319080" y="2481642"/>
              <a:ext cx="176720" cy="184619"/>
            </a:xfrm>
            <a:custGeom>
              <a:avLst/>
              <a:gdLst>
                <a:gd name="connsiteX0" fmla="*/ 0 w 195943"/>
                <a:gd name="connsiteY0" fmla="*/ 195943 h 195943"/>
                <a:gd name="connsiteX1" fmla="*/ 130629 w 195943"/>
                <a:gd name="connsiteY1" fmla="*/ 182880 h 195943"/>
                <a:gd name="connsiteX2" fmla="*/ 195943 w 195943"/>
                <a:gd name="connsiteY2" fmla="*/ 104503 h 195943"/>
                <a:gd name="connsiteX3" fmla="*/ 195943 w 195943"/>
                <a:gd name="connsiteY3" fmla="*/ 0 h 195943"/>
                <a:gd name="connsiteX4" fmla="*/ 195943 w 195943"/>
                <a:gd name="connsiteY4" fmla="*/ 0 h 195943"/>
                <a:gd name="connsiteX0" fmla="*/ 0 w 202846"/>
                <a:gd name="connsiteY0" fmla="*/ 195943 h 195943"/>
                <a:gd name="connsiteX1" fmla="*/ 130629 w 202846"/>
                <a:gd name="connsiteY1" fmla="*/ 182880 h 195943"/>
                <a:gd name="connsiteX2" fmla="*/ 202846 w 202846"/>
                <a:gd name="connsiteY2" fmla="*/ 110896 h 195943"/>
                <a:gd name="connsiteX3" fmla="*/ 195943 w 202846"/>
                <a:gd name="connsiteY3" fmla="*/ 0 h 195943"/>
                <a:gd name="connsiteX4" fmla="*/ 195943 w 202846"/>
                <a:gd name="connsiteY4" fmla="*/ 0 h 195943"/>
                <a:gd name="connsiteX0" fmla="*/ 0 w 202846"/>
                <a:gd name="connsiteY0" fmla="*/ 195943 h 228600"/>
                <a:gd name="connsiteX1" fmla="*/ 76200 w 202846"/>
                <a:gd name="connsiteY1" fmla="*/ 228600 h 228600"/>
                <a:gd name="connsiteX2" fmla="*/ 202846 w 202846"/>
                <a:gd name="connsiteY2" fmla="*/ 110896 h 228600"/>
                <a:gd name="connsiteX3" fmla="*/ 195943 w 202846"/>
                <a:gd name="connsiteY3" fmla="*/ 0 h 228600"/>
                <a:gd name="connsiteX4" fmla="*/ 195943 w 202846"/>
                <a:gd name="connsiteY4" fmla="*/ 0 h 228600"/>
                <a:gd name="connsiteX0" fmla="*/ 0 w 195943"/>
                <a:gd name="connsiteY0" fmla="*/ 195943 h 304799"/>
                <a:gd name="connsiteX1" fmla="*/ 76200 w 195943"/>
                <a:gd name="connsiteY1" fmla="*/ 228600 h 304799"/>
                <a:gd name="connsiteX2" fmla="*/ 152400 w 195943"/>
                <a:gd name="connsiteY2" fmla="*/ 304799 h 304799"/>
                <a:gd name="connsiteX3" fmla="*/ 195943 w 195943"/>
                <a:gd name="connsiteY3" fmla="*/ 0 h 304799"/>
                <a:gd name="connsiteX4" fmla="*/ 195943 w 195943"/>
                <a:gd name="connsiteY4" fmla="*/ 0 h 304799"/>
                <a:gd name="connsiteX0" fmla="*/ 0 w 228601"/>
                <a:gd name="connsiteY0" fmla="*/ 195943 h 380999"/>
                <a:gd name="connsiteX1" fmla="*/ 76200 w 228601"/>
                <a:gd name="connsiteY1" fmla="*/ 228600 h 380999"/>
                <a:gd name="connsiteX2" fmla="*/ 152400 w 228601"/>
                <a:gd name="connsiteY2" fmla="*/ 304799 h 380999"/>
                <a:gd name="connsiteX3" fmla="*/ 195943 w 228601"/>
                <a:gd name="connsiteY3" fmla="*/ 0 h 380999"/>
                <a:gd name="connsiteX4" fmla="*/ 228601 w 228601"/>
                <a:gd name="connsiteY4" fmla="*/ 380999 h 380999"/>
                <a:gd name="connsiteX0" fmla="*/ 0 w 228601"/>
                <a:gd name="connsiteY0" fmla="*/ 0 h 185056"/>
                <a:gd name="connsiteX1" fmla="*/ 76200 w 228601"/>
                <a:gd name="connsiteY1" fmla="*/ 32657 h 185056"/>
                <a:gd name="connsiteX2" fmla="*/ 152400 w 228601"/>
                <a:gd name="connsiteY2" fmla="*/ 108856 h 185056"/>
                <a:gd name="connsiteX3" fmla="*/ 228601 w 228601"/>
                <a:gd name="connsiteY3" fmla="*/ 185056 h 185056"/>
                <a:gd name="connsiteX0" fmla="*/ 1 w 152401"/>
                <a:gd name="connsiteY0" fmla="*/ 0 h 304801"/>
                <a:gd name="connsiteX1" fmla="*/ 0 w 152401"/>
                <a:gd name="connsiteY1" fmla="*/ 152402 h 304801"/>
                <a:gd name="connsiteX2" fmla="*/ 76200 w 152401"/>
                <a:gd name="connsiteY2" fmla="*/ 228601 h 304801"/>
                <a:gd name="connsiteX3" fmla="*/ 152401 w 152401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100519 w 176720"/>
                <a:gd name="connsiteY2" fmla="*/ 228601 h 304801"/>
                <a:gd name="connsiteX3" fmla="*/ 176720 w 176720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51880 w 176720"/>
                <a:gd name="connsiteY2" fmla="*/ 223738 h 304801"/>
                <a:gd name="connsiteX3" fmla="*/ 176720 w 176720"/>
                <a:gd name="connsiteY3" fmla="*/ 304801 h 304801"/>
                <a:gd name="connsiteX0" fmla="*/ 24320 w 176720"/>
                <a:gd name="connsiteY0" fmla="*/ 0 h 232114"/>
                <a:gd name="connsiteX1" fmla="*/ 0 w 176720"/>
                <a:gd name="connsiteY1" fmla="*/ 178342 h 232114"/>
                <a:gd name="connsiteX2" fmla="*/ 51880 w 176720"/>
                <a:gd name="connsiteY2" fmla="*/ 223738 h 232114"/>
                <a:gd name="connsiteX3" fmla="*/ 176720 w 176720"/>
                <a:gd name="connsiteY3" fmla="*/ 228601 h 232114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2"/>
                <a:gd name="connsiteX1" fmla="*/ 0 w 176720"/>
                <a:gd name="connsiteY1" fmla="*/ 178342 h 228602"/>
                <a:gd name="connsiteX2" fmla="*/ 100520 w 176720"/>
                <a:gd name="connsiteY2" fmla="*/ 228602 h 228602"/>
                <a:gd name="connsiteX3" fmla="*/ 176720 w 176720"/>
                <a:gd name="connsiteY3" fmla="*/ 228601 h 228602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96753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19717 w 176720"/>
                <a:gd name="connsiteY1" fmla="*/ 53189 h 228601"/>
                <a:gd name="connsiteX2" fmla="*/ 0 w 176720"/>
                <a:gd name="connsiteY2" fmla="*/ 196753 h 228601"/>
                <a:gd name="connsiteX3" fmla="*/ 66767 w 176720"/>
                <a:gd name="connsiteY3" fmla="*/ 225534 h 228601"/>
                <a:gd name="connsiteX4" fmla="*/ 176720 w 176720"/>
                <a:gd name="connsiteY4" fmla="*/ 228601 h 228601"/>
                <a:gd name="connsiteX0" fmla="*/ 24320 w 176720"/>
                <a:gd name="connsiteY0" fmla="*/ 0 h 237808"/>
                <a:gd name="connsiteX1" fmla="*/ 19717 w 176720"/>
                <a:gd name="connsiteY1" fmla="*/ 53189 h 237808"/>
                <a:gd name="connsiteX2" fmla="*/ 0 w 176720"/>
                <a:gd name="connsiteY2" fmla="*/ 196753 h 237808"/>
                <a:gd name="connsiteX3" fmla="*/ 79041 w 176720"/>
                <a:gd name="connsiteY3" fmla="*/ 237808 h 237808"/>
                <a:gd name="connsiteX4" fmla="*/ 176720 w 176720"/>
                <a:gd name="connsiteY4" fmla="*/ 228601 h 237808"/>
                <a:gd name="connsiteX0" fmla="*/ 19717 w 176720"/>
                <a:gd name="connsiteY0" fmla="*/ 0 h 184619"/>
                <a:gd name="connsiteX1" fmla="*/ 0 w 176720"/>
                <a:gd name="connsiteY1" fmla="*/ 143564 h 184619"/>
                <a:gd name="connsiteX2" fmla="*/ 79041 w 176720"/>
                <a:gd name="connsiteY2" fmla="*/ 184619 h 184619"/>
                <a:gd name="connsiteX3" fmla="*/ 176720 w 176720"/>
                <a:gd name="connsiteY3" fmla="*/ 175412 h 18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720" h="184619">
                  <a:moveTo>
                    <a:pt x="19717" y="0"/>
                  </a:moveTo>
                  <a:lnTo>
                    <a:pt x="0" y="143564"/>
                  </a:lnTo>
                  <a:lnTo>
                    <a:pt x="79041" y="184619"/>
                  </a:lnTo>
                  <a:lnTo>
                    <a:pt x="176720" y="175412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2206171" y="4803784"/>
              <a:ext cx="152400" cy="87532"/>
            </a:xfrm>
            <a:custGeom>
              <a:avLst/>
              <a:gdLst>
                <a:gd name="connsiteX0" fmla="*/ 0 w 195943"/>
                <a:gd name="connsiteY0" fmla="*/ 195943 h 195943"/>
                <a:gd name="connsiteX1" fmla="*/ 130629 w 195943"/>
                <a:gd name="connsiteY1" fmla="*/ 182880 h 195943"/>
                <a:gd name="connsiteX2" fmla="*/ 195943 w 195943"/>
                <a:gd name="connsiteY2" fmla="*/ 104503 h 195943"/>
                <a:gd name="connsiteX3" fmla="*/ 195943 w 195943"/>
                <a:gd name="connsiteY3" fmla="*/ 0 h 195943"/>
                <a:gd name="connsiteX4" fmla="*/ 195943 w 195943"/>
                <a:gd name="connsiteY4" fmla="*/ 0 h 195943"/>
                <a:gd name="connsiteX0" fmla="*/ 0 w 202846"/>
                <a:gd name="connsiteY0" fmla="*/ 195943 h 195943"/>
                <a:gd name="connsiteX1" fmla="*/ 130629 w 202846"/>
                <a:gd name="connsiteY1" fmla="*/ 182880 h 195943"/>
                <a:gd name="connsiteX2" fmla="*/ 202846 w 202846"/>
                <a:gd name="connsiteY2" fmla="*/ 110896 h 195943"/>
                <a:gd name="connsiteX3" fmla="*/ 195943 w 202846"/>
                <a:gd name="connsiteY3" fmla="*/ 0 h 195943"/>
                <a:gd name="connsiteX4" fmla="*/ 195943 w 202846"/>
                <a:gd name="connsiteY4" fmla="*/ 0 h 195943"/>
                <a:gd name="connsiteX0" fmla="*/ 0 w 202846"/>
                <a:gd name="connsiteY0" fmla="*/ 195943 h 228600"/>
                <a:gd name="connsiteX1" fmla="*/ 76200 w 202846"/>
                <a:gd name="connsiteY1" fmla="*/ 228600 h 228600"/>
                <a:gd name="connsiteX2" fmla="*/ 202846 w 202846"/>
                <a:gd name="connsiteY2" fmla="*/ 110896 h 228600"/>
                <a:gd name="connsiteX3" fmla="*/ 195943 w 202846"/>
                <a:gd name="connsiteY3" fmla="*/ 0 h 228600"/>
                <a:gd name="connsiteX4" fmla="*/ 195943 w 202846"/>
                <a:gd name="connsiteY4" fmla="*/ 0 h 228600"/>
                <a:gd name="connsiteX0" fmla="*/ 0 w 195943"/>
                <a:gd name="connsiteY0" fmla="*/ 195943 h 304799"/>
                <a:gd name="connsiteX1" fmla="*/ 76200 w 195943"/>
                <a:gd name="connsiteY1" fmla="*/ 228600 h 304799"/>
                <a:gd name="connsiteX2" fmla="*/ 152400 w 195943"/>
                <a:gd name="connsiteY2" fmla="*/ 304799 h 304799"/>
                <a:gd name="connsiteX3" fmla="*/ 195943 w 195943"/>
                <a:gd name="connsiteY3" fmla="*/ 0 h 304799"/>
                <a:gd name="connsiteX4" fmla="*/ 195943 w 195943"/>
                <a:gd name="connsiteY4" fmla="*/ 0 h 304799"/>
                <a:gd name="connsiteX0" fmla="*/ 0 w 228601"/>
                <a:gd name="connsiteY0" fmla="*/ 195943 h 380999"/>
                <a:gd name="connsiteX1" fmla="*/ 76200 w 228601"/>
                <a:gd name="connsiteY1" fmla="*/ 228600 h 380999"/>
                <a:gd name="connsiteX2" fmla="*/ 152400 w 228601"/>
                <a:gd name="connsiteY2" fmla="*/ 304799 h 380999"/>
                <a:gd name="connsiteX3" fmla="*/ 195943 w 228601"/>
                <a:gd name="connsiteY3" fmla="*/ 0 h 380999"/>
                <a:gd name="connsiteX4" fmla="*/ 228601 w 228601"/>
                <a:gd name="connsiteY4" fmla="*/ 380999 h 380999"/>
                <a:gd name="connsiteX0" fmla="*/ 0 w 228601"/>
                <a:gd name="connsiteY0" fmla="*/ 0 h 185056"/>
                <a:gd name="connsiteX1" fmla="*/ 76200 w 228601"/>
                <a:gd name="connsiteY1" fmla="*/ 32657 h 185056"/>
                <a:gd name="connsiteX2" fmla="*/ 152400 w 228601"/>
                <a:gd name="connsiteY2" fmla="*/ 108856 h 185056"/>
                <a:gd name="connsiteX3" fmla="*/ 228601 w 228601"/>
                <a:gd name="connsiteY3" fmla="*/ 185056 h 185056"/>
                <a:gd name="connsiteX0" fmla="*/ 1 w 152401"/>
                <a:gd name="connsiteY0" fmla="*/ 0 h 304801"/>
                <a:gd name="connsiteX1" fmla="*/ 0 w 152401"/>
                <a:gd name="connsiteY1" fmla="*/ 152402 h 304801"/>
                <a:gd name="connsiteX2" fmla="*/ 76200 w 152401"/>
                <a:gd name="connsiteY2" fmla="*/ 228601 h 304801"/>
                <a:gd name="connsiteX3" fmla="*/ 152401 w 152401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100519 w 176720"/>
                <a:gd name="connsiteY2" fmla="*/ 228601 h 304801"/>
                <a:gd name="connsiteX3" fmla="*/ 176720 w 176720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51880 w 176720"/>
                <a:gd name="connsiteY2" fmla="*/ 223738 h 304801"/>
                <a:gd name="connsiteX3" fmla="*/ 176720 w 176720"/>
                <a:gd name="connsiteY3" fmla="*/ 304801 h 304801"/>
                <a:gd name="connsiteX0" fmla="*/ 24320 w 176720"/>
                <a:gd name="connsiteY0" fmla="*/ 0 h 232114"/>
                <a:gd name="connsiteX1" fmla="*/ 0 w 176720"/>
                <a:gd name="connsiteY1" fmla="*/ 178342 h 232114"/>
                <a:gd name="connsiteX2" fmla="*/ 51880 w 176720"/>
                <a:gd name="connsiteY2" fmla="*/ 223738 h 232114"/>
                <a:gd name="connsiteX3" fmla="*/ 176720 w 176720"/>
                <a:gd name="connsiteY3" fmla="*/ 228601 h 232114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2"/>
                <a:gd name="connsiteX1" fmla="*/ 0 w 176720"/>
                <a:gd name="connsiteY1" fmla="*/ 178342 h 228602"/>
                <a:gd name="connsiteX2" fmla="*/ 100520 w 176720"/>
                <a:gd name="connsiteY2" fmla="*/ 228602 h 228602"/>
                <a:gd name="connsiteX3" fmla="*/ 176720 w 176720"/>
                <a:gd name="connsiteY3" fmla="*/ 228601 h 228602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96753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19717 w 176720"/>
                <a:gd name="connsiteY1" fmla="*/ 53189 h 228601"/>
                <a:gd name="connsiteX2" fmla="*/ 0 w 176720"/>
                <a:gd name="connsiteY2" fmla="*/ 196753 h 228601"/>
                <a:gd name="connsiteX3" fmla="*/ 66767 w 176720"/>
                <a:gd name="connsiteY3" fmla="*/ 225534 h 228601"/>
                <a:gd name="connsiteX4" fmla="*/ 176720 w 176720"/>
                <a:gd name="connsiteY4" fmla="*/ 228601 h 228601"/>
                <a:gd name="connsiteX0" fmla="*/ 24320 w 176720"/>
                <a:gd name="connsiteY0" fmla="*/ 0 h 237808"/>
                <a:gd name="connsiteX1" fmla="*/ 19717 w 176720"/>
                <a:gd name="connsiteY1" fmla="*/ 53189 h 237808"/>
                <a:gd name="connsiteX2" fmla="*/ 0 w 176720"/>
                <a:gd name="connsiteY2" fmla="*/ 196753 h 237808"/>
                <a:gd name="connsiteX3" fmla="*/ 79041 w 176720"/>
                <a:gd name="connsiteY3" fmla="*/ 237808 h 237808"/>
                <a:gd name="connsiteX4" fmla="*/ 176720 w 176720"/>
                <a:gd name="connsiteY4" fmla="*/ 228601 h 237808"/>
                <a:gd name="connsiteX0" fmla="*/ 19717 w 176720"/>
                <a:gd name="connsiteY0" fmla="*/ 0 h 184619"/>
                <a:gd name="connsiteX1" fmla="*/ 0 w 176720"/>
                <a:gd name="connsiteY1" fmla="*/ 143564 h 184619"/>
                <a:gd name="connsiteX2" fmla="*/ 79041 w 176720"/>
                <a:gd name="connsiteY2" fmla="*/ 184619 h 184619"/>
                <a:gd name="connsiteX3" fmla="*/ 176720 w 176720"/>
                <a:gd name="connsiteY3" fmla="*/ 175412 h 184619"/>
                <a:gd name="connsiteX0" fmla="*/ 0 w 329120"/>
                <a:gd name="connsiteY0" fmla="*/ 85036 h 85036"/>
                <a:gd name="connsiteX1" fmla="*/ 152400 w 329120"/>
                <a:gd name="connsiteY1" fmla="*/ 0 h 85036"/>
                <a:gd name="connsiteX2" fmla="*/ 231441 w 329120"/>
                <a:gd name="connsiteY2" fmla="*/ 41055 h 85036"/>
                <a:gd name="connsiteX3" fmla="*/ 329120 w 329120"/>
                <a:gd name="connsiteY3" fmla="*/ 31848 h 85036"/>
                <a:gd name="connsiteX0" fmla="*/ 0 w 304800"/>
                <a:gd name="connsiteY0" fmla="*/ 85036 h 237435"/>
                <a:gd name="connsiteX1" fmla="*/ 152400 w 304800"/>
                <a:gd name="connsiteY1" fmla="*/ 0 h 237435"/>
                <a:gd name="connsiteX2" fmla="*/ 231441 w 304800"/>
                <a:gd name="connsiteY2" fmla="*/ 41055 h 237435"/>
                <a:gd name="connsiteX3" fmla="*/ 304800 w 304800"/>
                <a:gd name="connsiteY3" fmla="*/ 237435 h 237435"/>
                <a:gd name="connsiteX0" fmla="*/ 0 w 304800"/>
                <a:gd name="connsiteY0" fmla="*/ 96368 h 248767"/>
                <a:gd name="connsiteX1" fmla="*/ 152400 w 304800"/>
                <a:gd name="connsiteY1" fmla="*/ 11332 h 248767"/>
                <a:gd name="connsiteX2" fmla="*/ 193341 w 304800"/>
                <a:gd name="connsiteY2" fmla="*/ 0 h 248767"/>
                <a:gd name="connsiteX3" fmla="*/ 304800 w 304800"/>
                <a:gd name="connsiteY3" fmla="*/ 248767 h 248767"/>
                <a:gd name="connsiteX0" fmla="*/ 0 w 228600"/>
                <a:gd name="connsiteY0" fmla="*/ 96368 h 96368"/>
                <a:gd name="connsiteX1" fmla="*/ 152400 w 228600"/>
                <a:gd name="connsiteY1" fmla="*/ 11332 h 96368"/>
                <a:gd name="connsiteX2" fmla="*/ 193341 w 228600"/>
                <a:gd name="connsiteY2" fmla="*/ 0 h 96368"/>
                <a:gd name="connsiteX3" fmla="*/ 228600 w 228600"/>
                <a:gd name="connsiteY3" fmla="*/ 87532 h 96368"/>
                <a:gd name="connsiteX0" fmla="*/ 0 w 228600"/>
                <a:gd name="connsiteY0" fmla="*/ 87532 h 87532"/>
                <a:gd name="connsiteX1" fmla="*/ 152400 w 228600"/>
                <a:gd name="connsiteY1" fmla="*/ 11332 h 87532"/>
                <a:gd name="connsiteX2" fmla="*/ 193341 w 228600"/>
                <a:gd name="connsiteY2" fmla="*/ 0 h 87532"/>
                <a:gd name="connsiteX3" fmla="*/ 228600 w 228600"/>
                <a:gd name="connsiteY3" fmla="*/ 87532 h 87532"/>
                <a:gd name="connsiteX0" fmla="*/ 0 w 228600"/>
                <a:gd name="connsiteY0" fmla="*/ 87532 h 163732"/>
                <a:gd name="connsiteX1" fmla="*/ 152400 w 228600"/>
                <a:gd name="connsiteY1" fmla="*/ 11332 h 163732"/>
                <a:gd name="connsiteX2" fmla="*/ 193341 w 228600"/>
                <a:gd name="connsiteY2" fmla="*/ 0 h 163732"/>
                <a:gd name="connsiteX3" fmla="*/ 228600 w 228600"/>
                <a:gd name="connsiteY3" fmla="*/ 163732 h 163732"/>
                <a:gd name="connsiteX0" fmla="*/ 0 w 152400"/>
                <a:gd name="connsiteY0" fmla="*/ 87532 h 163732"/>
                <a:gd name="connsiteX1" fmla="*/ 76200 w 152400"/>
                <a:gd name="connsiteY1" fmla="*/ 11332 h 163732"/>
                <a:gd name="connsiteX2" fmla="*/ 117141 w 152400"/>
                <a:gd name="connsiteY2" fmla="*/ 0 h 163732"/>
                <a:gd name="connsiteX3" fmla="*/ 152400 w 152400"/>
                <a:gd name="connsiteY3" fmla="*/ 163732 h 163732"/>
                <a:gd name="connsiteX0" fmla="*/ 0 w 152400"/>
                <a:gd name="connsiteY0" fmla="*/ 87532 h 87532"/>
                <a:gd name="connsiteX1" fmla="*/ 76200 w 152400"/>
                <a:gd name="connsiteY1" fmla="*/ 11332 h 87532"/>
                <a:gd name="connsiteX2" fmla="*/ 117141 w 152400"/>
                <a:gd name="connsiteY2" fmla="*/ 0 h 87532"/>
                <a:gd name="connsiteX3" fmla="*/ 152400 w 152400"/>
                <a:gd name="connsiteY3" fmla="*/ 73016 h 8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87532">
                  <a:moveTo>
                    <a:pt x="0" y="87532"/>
                  </a:moveTo>
                  <a:lnTo>
                    <a:pt x="76200" y="11332"/>
                  </a:lnTo>
                  <a:lnTo>
                    <a:pt x="117141" y="0"/>
                  </a:lnTo>
                  <a:lnTo>
                    <a:pt x="152400" y="73016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2507343" y="3541486"/>
              <a:ext cx="76200" cy="65314"/>
            </a:xfrm>
            <a:custGeom>
              <a:avLst/>
              <a:gdLst>
                <a:gd name="connsiteX0" fmla="*/ 3628 w 76200"/>
                <a:gd name="connsiteY0" fmla="*/ 0 h 65314"/>
                <a:gd name="connsiteX1" fmla="*/ 0 w 76200"/>
                <a:gd name="connsiteY1" fmla="*/ 65314 h 65314"/>
                <a:gd name="connsiteX2" fmla="*/ 76200 w 76200"/>
                <a:gd name="connsiteY2" fmla="*/ 65314 h 65314"/>
                <a:gd name="connsiteX3" fmla="*/ 3628 w 76200"/>
                <a:gd name="connsiteY3" fmla="*/ 0 h 6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65314">
                  <a:moveTo>
                    <a:pt x="3628" y="0"/>
                  </a:moveTo>
                  <a:lnTo>
                    <a:pt x="0" y="65314"/>
                  </a:lnTo>
                  <a:lnTo>
                    <a:pt x="76200" y="65314"/>
                  </a:lnTo>
                  <a:lnTo>
                    <a:pt x="3628" y="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2377" y="254673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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15873" y="2319051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β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40161" y="4767549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62200" y="3121223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endParaRPr lang="en-US" dirty="0"/>
            </a:p>
          </p:txBody>
        </p:sp>
        <p:cxnSp>
          <p:nvCxnSpPr>
            <p:cNvPr id="40" name="Straight Arrow Connector 39"/>
            <p:cNvCxnSpPr>
              <a:endCxn id="15" idx="2"/>
            </p:cNvCxnSpPr>
            <p:nvPr/>
          </p:nvCxnSpPr>
          <p:spPr bwMode="auto">
            <a:xfrm flipH="1">
              <a:off x="2516777" y="3357860"/>
              <a:ext cx="11590" cy="18217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Group 46"/>
          <p:cNvGrpSpPr/>
          <p:nvPr/>
        </p:nvGrpSpPr>
        <p:grpSpPr>
          <a:xfrm>
            <a:off x="4554423" y="2524780"/>
            <a:ext cx="4290372" cy="3048000"/>
            <a:chOff x="4648200" y="2362200"/>
            <a:chExt cx="4290372" cy="3048000"/>
          </a:xfrm>
        </p:grpSpPr>
        <p:sp>
          <p:nvSpPr>
            <p:cNvPr id="14" name="Freeform 13"/>
            <p:cNvSpPr/>
            <p:nvPr/>
          </p:nvSpPr>
          <p:spPr bwMode="auto">
            <a:xfrm>
              <a:off x="4911634" y="2667000"/>
              <a:ext cx="3775166" cy="2116183"/>
            </a:xfrm>
            <a:custGeom>
              <a:avLst/>
              <a:gdLst>
                <a:gd name="connsiteX0" fmla="*/ 0 w 3775166"/>
                <a:gd name="connsiteY0" fmla="*/ 143691 h 2116183"/>
                <a:gd name="connsiteX1" fmla="*/ 1685109 w 3775166"/>
                <a:gd name="connsiteY1" fmla="*/ 2116183 h 2116183"/>
                <a:gd name="connsiteX2" fmla="*/ 3775166 w 3775166"/>
                <a:gd name="connsiteY2" fmla="*/ 0 h 2116183"/>
                <a:gd name="connsiteX3" fmla="*/ 0 w 3775166"/>
                <a:gd name="connsiteY3" fmla="*/ 143691 h 211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5166" h="2116183">
                  <a:moveTo>
                    <a:pt x="0" y="143691"/>
                  </a:moveTo>
                  <a:lnTo>
                    <a:pt x="1685109" y="2116183"/>
                  </a:lnTo>
                  <a:lnTo>
                    <a:pt x="3775166" y="0"/>
                  </a:lnTo>
                  <a:lnTo>
                    <a:pt x="0" y="143691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07654" y="3352800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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β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33125" y="5102423"/>
              <a:ext cx="1547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After Reaction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48200" y="2513681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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641696" y="2362200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β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55097" y="4797623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4775507" y="2669628"/>
              <a:ext cx="147144" cy="210206"/>
            </a:xfrm>
            <a:custGeom>
              <a:avLst/>
              <a:gdLst>
                <a:gd name="connsiteX0" fmla="*/ 0 w 147144"/>
                <a:gd name="connsiteY0" fmla="*/ 210206 h 210206"/>
                <a:gd name="connsiteX1" fmla="*/ 136634 w 147144"/>
                <a:gd name="connsiteY1" fmla="*/ 147144 h 210206"/>
                <a:gd name="connsiteX2" fmla="*/ 147144 w 147144"/>
                <a:gd name="connsiteY2" fmla="*/ 0 h 2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144" h="210206">
                  <a:moveTo>
                    <a:pt x="0" y="210206"/>
                  </a:moveTo>
                  <a:lnTo>
                    <a:pt x="136634" y="147144"/>
                  </a:lnTo>
                  <a:lnTo>
                    <a:pt x="147144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667750" y="2506980"/>
              <a:ext cx="167640" cy="158574"/>
            </a:xfrm>
            <a:custGeom>
              <a:avLst/>
              <a:gdLst>
                <a:gd name="connsiteX0" fmla="*/ 0 w 147144"/>
                <a:gd name="connsiteY0" fmla="*/ 210206 h 210206"/>
                <a:gd name="connsiteX1" fmla="*/ 136634 w 147144"/>
                <a:gd name="connsiteY1" fmla="*/ 147144 h 210206"/>
                <a:gd name="connsiteX2" fmla="*/ 147144 w 147144"/>
                <a:gd name="connsiteY2" fmla="*/ 0 h 210206"/>
                <a:gd name="connsiteX0" fmla="*/ 0 w 70944"/>
                <a:gd name="connsiteY0" fmla="*/ 0 h 147144"/>
                <a:gd name="connsiteX1" fmla="*/ 60434 w 70944"/>
                <a:gd name="connsiteY1" fmla="*/ 147144 h 147144"/>
                <a:gd name="connsiteX2" fmla="*/ 70944 w 70944"/>
                <a:gd name="connsiteY2" fmla="*/ 0 h 147144"/>
                <a:gd name="connsiteX0" fmla="*/ 0 w 152400"/>
                <a:gd name="connsiteY0" fmla="*/ 0 h 152400"/>
                <a:gd name="connsiteX1" fmla="*/ 60434 w 152400"/>
                <a:gd name="connsiteY1" fmla="*/ 147144 h 152400"/>
                <a:gd name="connsiteX2" fmla="*/ 152400 w 152400"/>
                <a:gd name="connsiteY2" fmla="*/ 152400 h 152400"/>
                <a:gd name="connsiteX0" fmla="*/ 0 w 110490"/>
                <a:gd name="connsiteY0" fmla="*/ 0 h 163830"/>
                <a:gd name="connsiteX1" fmla="*/ 18524 w 110490"/>
                <a:gd name="connsiteY1" fmla="*/ 158574 h 163830"/>
                <a:gd name="connsiteX2" fmla="*/ 110490 w 110490"/>
                <a:gd name="connsiteY2" fmla="*/ 163830 h 163830"/>
                <a:gd name="connsiteX0" fmla="*/ 0 w 167640"/>
                <a:gd name="connsiteY0" fmla="*/ 0 h 232410"/>
                <a:gd name="connsiteX1" fmla="*/ 18524 w 167640"/>
                <a:gd name="connsiteY1" fmla="*/ 158574 h 232410"/>
                <a:gd name="connsiteX2" fmla="*/ 167640 w 167640"/>
                <a:gd name="connsiteY2" fmla="*/ 232410 h 232410"/>
                <a:gd name="connsiteX0" fmla="*/ 0 w 167640"/>
                <a:gd name="connsiteY0" fmla="*/ 0 h 158574"/>
                <a:gd name="connsiteX1" fmla="*/ 18524 w 167640"/>
                <a:gd name="connsiteY1" fmla="*/ 158574 h 158574"/>
                <a:gd name="connsiteX2" fmla="*/ 167640 w 167640"/>
                <a:gd name="connsiteY2" fmla="*/ 156210 h 1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40" h="158574">
                  <a:moveTo>
                    <a:pt x="0" y="0"/>
                  </a:moveTo>
                  <a:lnTo>
                    <a:pt x="18524" y="158574"/>
                  </a:lnTo>
                  <a:lnTo>
                    <a:pt x="167640" y="15621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6477000" y="4785115"/>
              <a:ext cx="228600" cy="167885"/>
            </a:xfrm>
            <a:custGeom>
              <a:avLst/>
              <a:gdLst>
                <a:gd name="connsiteX0" fmla="*/ 0 w 147144"/>
                <a:gd name="connsiteY0" fmla="*/ 210206 h 210206"/>
                <a:gd name="connsiteX1" fmla="*/ 136634 w 147144"/>
                <a:gd name="connsiteY1" fmla="*/ 147144 h 210206"/>
                <a:gd name="connsiteX2" fmla="*/ 147144 w 147144"/>
                <a:gd name="connsiteY2" fmla="*/ 0 h 210206"/>
                <a:gd name="connsiteX0" fmla="*/ 0 w 304800"/>
                <a:gd name="connsiteY0" fmla="*/ 63062 h 157656"/>
                <a:gd name="connsiteX1" fmla="*/ 136634 w 304800"/>
                <a:gd name="connsiteY1" fmla="*/ 0 h 157656"/>
                <a:gd name="connsiteX2" fmla="*/ 304800 w 304800"/>
                <a:gd name="connsiteY2" fmla="*/ 157656 h 157656"/>
                <a:gd name="connsiteX0" fmla="*/ 0 w 240536"/>
                <a:gd name="connsiteY0" fmla="*/ 63062 h 102571"/>
                <a:gd name="connsiteX1" fmla="*/ 136634 w 240536"/>
                <a:gd name="connsiteY1" fmla="*/ 0 h 102571"/>
                <a:gd name="connsiteX2" fmla="*/ 240536 w 240536"/>
                <a:gd name="connsiteY2" fmla="*/ 102571 h 102571"/>
                <a:gd name="connsiteX0" fmla="*/ 0 w 258679"/>
                <a:gd name="connsiteY0" fmla="*/ 63062 h 84428"/>
                <a:gd name="connsiteX1" fmla="*/ 136634 w 258679"/>
                <a:gd name="connsiteY1" fmla="*/ 0 h 84428"/>
                <a:gd name="connsiteX2" fmla="*/ 258679 w 258679"/>
                <a:gd name="connsiteY2" fmla="*/ 84428 h 84428"/>
                <a:gd name="connsiteX0" fmla="*/ 0 w 246743"/>
                <a:gd name="connsiteY0" fmla="*/ 167885 h 167885"/>
                <a:gd name="connsiteX1" fmla="*/ 124698 w 246743"/>
                <a:gd name="connsiteY1" fmla="*/ 0 h 167885"/>
                <a:gd name="connsiteX2" fmla="*/ 246743 w 246743"/>
                <a:gd name="connsiteY2" fmla="*/ 84428 h 167885"/>
                <a:gd name="connsiteX0" fmla="*/ 0 w 228600"/>
                <a:gd name="connsiteY0" fmla="*/ 167885 h 167885"/>
                <a:gd name="connsiteX1" fmla="*/ 124698 w 228600"/>
                <a:gd name="connsiteY1" fmla="*/ 0 h 167885"/>
                <a:gd name="connsiteX2" fmla="*/ 228600 w 228600"/>
                <a:gd name="connsiteY2" fmla="*/ 167885 h 16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600" h="167885">
                  <a:moveTo>
                    <a:pt x="0" y="167885"/>
                  </a:moveTo>
                  <a:lnTo>
                    <a:pt x="124698" y="0"/>
                  </a:lnTo>
                  <a:lnTo>
                    <a:pt x="228600" y="167885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I, Case 2: Four-phase equilibrium with two liquids involved, One monotectic, one eutectic and one isomorphous binary systems.</a:t>
            </a:r>
            <a:endParaRPr lang="en-US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63" y="287638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3680" y="2884583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2851" y="2884583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8382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I: Isothermal sections in decreasing T order.</a:t>
            </a:r>
            <a:endParaRPr lang="en-US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99" y="1371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099" y="1371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4912" y="1371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499" y="3810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7099" y="3810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4912" y="3810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8"/>
          <p:cNvGrpSpPr/>
          <p:nvPr/>
        </p:nvGrpSpPr>
        <p:grpSpPr>
          <a:xfrm>
            <a:off x="314528" y="1447800"/>
            <a:ext cx="2640301" cy="2590800"/>
            <a:chOff x="314528" y="1447800"/>
            <a:chExt cx="2640301" cy="2590800"/>
          </a:xfrm>
        </p:grpSpPr>
        <p:pic>
          <p:nvPicPr>
            <p:cNvPr id="2560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4528" y="1447800"/>
              <a:ext cx="2640301" cy="2398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Down Arrow 17"/>
            <p:cNvSpPr/>
            <p:nvPr/>
          </p:nvSpPr>
          <p:spPr bwMode="auto">
            <a:xfrm flipV="1">
              <a:off x="1371600" y="3733800"/>
              <a:ext cx="152400" cy="3048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Reading 2-D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52400" y="914400"/>
            <a:ext cx="4885944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Isothermal Section: 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rgbClr val="3366FF"/>
                </a:solidFill>
              </a:rPr>
              <a:t>Lever rule on tie-triangle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9856" y="2059458"/>
            <a:ext cx="4752541" cy="431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/>
        </p:nvGrpSpPr>
        <p:grpSpPr>
          <a:xfrm>
            <a:off x="5569424" y="3220872"/>
            <a:ext cx="2784144" cy="2375848"/>
            <a:chOff x="5569424" y="3220872"/>
            <a:chExt cx="2784144" cy="2375848"/>
          </a:xfrm>
        </p:grpSpPr>
        <p:sp>
          <p:nvSpPr>
            <p:cNvPr id="5" name="Oval 4"/>
            <p:cNvSpPr/>
            <p:nvPr/>
          </p:nvSpPr>
          <p:spPr bwMode="auto">
            <a:xfrm>
              <a:off x="6553200" y="5105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616054" y="3268639"/>
              <a:ext cx="2709080" cy="2299648"/>
            </a:xfrm>
            <a:custGeom>
              <a:avLst/>
              <a:gdLst>
                <a:gd name="connsiteX0" fmla="*/ 1228298 w 2709080"/>
                <a:gd name="connsiteY0" fmla="*/ 0 h 2299648"/>
                <a:gd name="connsiteX1" fmla="*/ 2709080 w 2709080"/>
                <a:gd name="connsiteY1" fmla="*/ 2265528 h 2299648"/>
                <a:gd name="connsiteX2" fmla="*/ 0 w 2709080"/>
                <a:gd name="connsiteY2" fmla="*/ 2299648 h 2299648"/>
                <a:gd name="connsiteX3" fmla="*/ 1228298 w 2709080"/>
                <a:gd name="connsiteY3" fmla="*/ 0 h 2299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080" h="2299648">
                  <a:moveTo>
                    <a:pt x="1228298" y="0"/>
                  </a:moveTo>
                  <a:lnTo>
                    <a:pt x="2709080" y="2265528"/>
                  </a:lnTo>
                  <a:lnTo>
                    <a:pt x="0" y="2299648"/>
                  </a:lnTo>
                  <a:lnTo>
                    <a:pt x="1228298" y="0"/>
                  </a:ln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803408" y="3220872"/>
              <a:ext cx="76200" cy="7620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569424" y="5520520"/>
              <a:ext cx="76200" cy="7620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8277368" y="5486400"/>
              <a:ext cx="76200" cy="76200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2486" y="2133600"/>
            <a:ext cx="4200189" cy="3925907"/>
            <a:chOff x="472486" y="2133600"/>
            <a:chExt cx="4200189" cy="3925907"/>
          </a:xfrm>
        </p:grpSpPr>
        <p:sp>
          <p:nvSpPr>
            <p:cNvPr id="20" name="TextBox 19"/>
            <p:cNvSpPr txBox="1"/>
            <p:nvPr/>
          </p:nvSpPr>
          <p:spPr>
            <a:xfrm>
              <a:off x="472486" y="5105400"/>
              <a:ext cx="420018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 Alloy P, three phases are in equilibrium:</a:t>
              </a:r>
            </a:p>
            <a:p>
              <a:r>
                <a:rPr lang="en-US" dirty="0" smtClean="0"/>
                <a:t>Fraction of </a:t>
              </a:r>
              <a:r>
                <a:rPr lang="en-US" dirty="0" smtClean="0">
                  <a:sym typeface="Symbol"/>
                </a:rPr>
                <a:t> = Area(PON) / Area(MNO)</a:t>
              </a:r>
            </a:p>
            <a:p>
              <a:r>
                <a:rPr lang="en-US" dirty="0" smtClean="0"/>
                <a:t>Fraction of </a:t>
              </a:r>
              <a:r>
                <a:rPr lang="en-US" dirty="0" smtClean="0">
                  <a:sym typeface="Symbol"/>
                </a:rPr>
                <a:t>β = Area(PMN) / Area(MNO)</a:t>
              </a:r>
            </a:p>
            <a:p>
              <a:r>
                <a:rPr lang="en-US" dirty="0" smtClean="0">
                  <a:sym typeface="Symbol"/>
                </a:rPr>
                <a:t>Fraction of </a:t>
              </a:r>
              <a:r>
                <a:rPr lang="el-GR" dirty="0" smtClean="0">
                  <a:sym typeface="Symbol"/>
                </a:rPr>
                <a:t>γ</a:t>
              </a:r>
              <a:r>
                <a:rPr lang="en-US" dirty="0" smtClean="0">
                  <a:sym typeface="Symbol"/>
                </a:rPr>
                <a:t> = Area(POM) / Area(MNO)</a:t>
              </a:r>
              <a:endParaRPr lang="en-US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19117" y="2133600"/>
              <a:ext cx="3395683" cy="2795081"/>
              <a:chOff x="1247732" y="2023280"/>
              <a:chExt cx="3395683" cy="2795081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447800" y="4495800"/>
                <a:ext cx="2984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Symbol" pitchFamily="18" charset="2"/>
                  </a:rPr>
                  <a:t>a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820536" y="2023280"/>
                <a:ext cx="2584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Symbol" pitchFamily="18" charset="2"/>
                  </a:rPr>
                  <a:t>g</a:t>
                </a:r>
                <a:endParaRPr lang="en-US" dirty="0">
                  <a:latin typeface="Symbol" pitchFamily="18" charset="2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605584" y="3886200"/>
                <a:ext cx="6575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Alloy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47732" y="4357048"/>
                <a:ext cx="3529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512997" y="2057400"/>
                <a:ext cx="3177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N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88272" y="3943656"/>
                <a:ext cx="3145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314479" y="4343400"/>
                <a:ext cx="3289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177742" y="4510584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Symbol" pitchFamily="18" charset="2"/>
                  </a:rPr>
                  <a:t>b</a:t>
                </a:r>
                <a:endParaRPr lang="en-US" dirty="0">
                  <a:latin typeface="Symbol" pitchFamily="18" charset="2"/>
                </a:endParaRPr>
              </a:p>
            </p:txBody>
          </p:sp>
          <p:cxnSp>
            <p:nvCxnSpPr>
              <p:cNvPr id="36" name="Straight Connector 35"/>
              <p:cNvCxnSpPr>
                <a:stCxn id="28" idx="0"/>
                <a:endCxn id="30" idx="4"/>
              </p:cNvCxnSpPr>
              <p:nvPr/>
            </p:nvCxnSpPr>
            <p:spPr bwMode="auto">
              <a:xfrm flipV="1">
                <a:off x="2581132" y="2286000"/>
                <a:ext cx="250208" cy="180832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>
                <a:endCxn id="31" idx="6"/>
              </p:cNvCxnSpPr>
              <p:nvPr/>
            </p:nvCxnSpPr>
            <p:spPr bwMode="auto">
              <a:xfrm flipH="1">
                <a:off x="1635456" y="4142476"/>
                <a:ext cx="917625" cy="4050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>
                <a:endCxn id="32" idx="6"/>
              </p:cNvCxnSpPr>
              <p:nvPr/>
            </p:nvCxnSpPr>
            <p:spPr bwMode="auto">
              <a:xfrm>
                <a:off x="2619232" y="4146076"/>
                <a:ext cx="1724168" cy="36735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7" name="Group 26"/>
              <p:cNvGrpSpPr/>
              <p:nvPr/>
            </p:nvGrpSpPr>
            <p:grpSpPr>
              <a:xfrm>
                <a:off x="1559256" y="2209800"/>
                <a:ext cx="2784144" cy="2375848"/>
                <a:chOff x="5569424" y="3220872"/>
                <a:chExt cx="2784144" cy="2375848"/>
              </a:xfrm>
            </p:grpSpPr>
            <p:sp>
              <p:nvSpPr>
                <p:cNvPr id="28" name="Oval 27"/>
                <p:cNvSpPr/>
                <p:nvPr/>
              </p:nvSpPr>
              <p:spPr bwMode="auto">
                <a:xfrm>
                  <a:off x="6553200" y="5105400"/>
                  <a:ext cx="76200" cy="76200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man Old Style" pitchFamily="18" charset="0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 bwMode="auto">
                <a:xfrm>
                  <a:off x="5616054" y="3268639"/>
                  <a:ext cx="2709080" cy="2299648"/>
                </a:xfrm>
                <a:custGeom>
                  <a:avLst/>
                  <a:gdLst>
                    <a:gd name="connsiteX0" fmla="*/ 1228298 w 2709080"/>
                    <a:gd name="connsiteY0" fmla="*/ 0 h 2299648"/>
                    <a:gd name="connsiteX1" fmla="*/ 2709080 w 2709080"/>
                    <a:gd name="connsiteY1" fmla="*/ 2265528 h 2299648"/>
                    <a:gd name="connsiteX2" fmla="*/ 0 w 2709080"/>
                    <a:gd name="connsiteY2" fmla="*/ 2299648 h 2299648"/>
                    <a:gd name="connsiteX3" fmla="*/ 1228298 w 2709080"/>
                    <a:gd name="connsiteY3" fmla="*/ 0 h 2299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09080" h="2299648">
                      <a:moveTo>
                        <a:pt x="1228298" y="0"/>
                      </a:moveTo>
                      <a:lnTo>
                        <a:pt x="2709080" y="2265528"/>
                      </a:lnTo>
                      <a:lnTo>
                        <a:pt x="0" y="2299648"/>
                      </a:lnTo>
                      <a:lnTo>
                        <a:pt x="1228298" y="0"/>
                      </a:lnTo>
                      <a:close/>
                    </a:path>
                  </a:pathLst>
                </a:custGeom>
                <a:noFill/>
                <a:ln w="254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man Old Style" pitchFamily="18" charset="0"/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 bwMode="auto">
                <a:xfrm>
                  <a:off x="6803408" y="3220872"/>
                  <a:ext cx="76200" cy="76200"/>
                </a:xfrm>
                <a:prstGeom prst="ellipse">
                  <a:avLst/>
                </a:prstGeom>
                <a:solidFill>
                  <a:srgbClr val="00B05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man Old Style" pitchFamily="18" charset="0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 bwMode="auto">
                <a:xfrm>
                  <a:off x="5569424" y="5520520"/>
                  <a:ext cx="76200" cy="76200"/>
                </a:xfrm>
                <a:prstGeom prst="ellipse">
                  <a:avLst/>
                </a:prstGeom>
                <a:solidFill>
                  <a:srgbClr val="00B05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man Old Style" pitchFamily="18" charset="0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 bwMode="auto">
                <a:xfrm>
                  <a:off x="8277368" y="5486400"/>
                  <a:ext cx="76200" cy="76200"/>
                </a:xfrm>
                <a:prstGeom prst="ellipse">
                  <a:avLst/>
                </a:prstGeom>
                <a:solidFill>
                  <a:srgbClr val="00B05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man Old Style" pitchFamily="18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8382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I: Enlarged isothermal sections before and after the Class I invariant reaction.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386578" y="3276600"/>
            <a:ext cx="211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1</a:t>
            </a:r>
            <a:r>
              <a:rPr lang="en-US" dirty="0" smtClean="0"/>
              <a:t> =&gt; L</a:t>
            </a:r>
            <a:r>
              <a:rPr lang="en-US" baseline="-25000" dirty="0" smtClean="0"/>
              <a:t>2</a:t>
            </a:r>
            <a:r>
              <a:rPr lang="en-US" dirty="0" smtClean="0"/>
              <a:t> + Bcc + Fcc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 bwMode="auto">
          <a:xfrm>
            <a:off x="3581400" y="3657600"/>
            <a:ext cx="1752600" cy="76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3168361" cy="287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362200"/>
            <a:ext cx="3168361" cy="287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00912"/>
            <a:ext cx="853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Liquidus lines are separated into two parts: </a:t>
            </a:r>
          </a:p>
          <a:p>
            <a:pPr algn="just"/>
            <a:r>
              <a:rPr lang="en-US" sz="1600" dirty="0" smtClean="0"/>
              <a:t>A-rich part starts from the monotectic and eutectic reactions in A-B binary and the liquid miscibility gap in ternary field, join together at the invariant reaction. </a:t>
            </a:r>
          </a:p>
          <a:p>
            <a:pPr algn="just"/>
            <a:r>
              <a:rPr lang="en-US" sz="1600" dirty="0" smtClean="0"/>
              <a:t>A-poor part starts from the monotectic reaction in A-B binary, joins with the liquid miscibility gap in ternary field and then ends in eutectic reaction in B-C binary.</a:t>
            </a:r>
          </a:p>
        </p:txBody>
      </p:sp>
      <p:grpSp>
        <p:nvGrpSpPr>
          <p:cNvPr id="2" name="Group 48"/>
          <p:cNvGrpSpPr/>
          <p:nvPr/>
        </p:nvGrpSpPr>
        <p:grpSpPr>
          <a:xfrm>
            <a:off x="2184168" y="2312261"/>
            <a:ext cx="4752541" cy="4317139"/>
            <a:chOff x="2184168" y="2312261"/>
            <a:chExt cx="4752541" cy="4317139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84168" y="2312261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47"/>
            <p:cNvGrpSpPr/>
            <p:nvPr/>
          </p:nvGrpSpPr>
          <p:grpSpPr>
            <a:xfrm>
              <a:off x="3326814" y="3038240"/>
              <a:ext cx="994814" cy="2089985"/>
              <a:chOff x="3326814" y="3038240"/>
              <a:chExt cx="994814" cy="2089985"/>
            </a:xfrm>
          </p:grpSpPr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3797358" y="5067126"/>
                <a:ext cx="62506" cy="61099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flipH="1">
                <a:off x="3759087" y="4875395"/>
                <a:ext cx="67066" cy="62076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3598606" y="5006447"/>
                <a:ext cx="67660" cy="4171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4" name="Group 46"/>
              <p:cNvGrpSpPr/>
              <p:nvPr/>
            </p:nvGrpSpPr>
            <p:grpSpPr>
              <a:xfrm>
                <a:off x="3326814" y="3038240"/>
                <a:ext cx="994814" cy="643660"/>
                <a:chOff x="3348586" y="2709140"/>
                <a:chExt cx="994814" cy="643660"/>
              </a:xfrm>
            </p:grpSpPr>
            <p:cxnSp>
              <p:nvCxnSpPr>
                <p:cNvPr id="31" name="Straight Connector 30"/>
                <p:cNvCxnSpPr/>
                <p:nvPr/>
              </p:nvCxnSpPr>
              <p:spPr bwMode="auto">
                <a:xfrm>
                  <a:off x="3581400" y="2743200"/>
                  <a:ext cx="76200" cy="30480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 flipH="1">
                  <a:off x="3657600" y="2743200"/>
                  <a:ext cx="76200" cy="30480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5" name="Straight Connector 34"/>
                <p:cNvCxnSpPr/>
                <p:nvPr/>
              </p:nvCxnSpPr>
              <p:spPr bwMode="auto">
                <a:xfrm flipH="1">
                  <a:off x="3623889" y="3035358"/>
                  <a:ext cx="33712" cy="272495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Straight Arrow Connector 19"/>
                <p:cNvCxnSpPr/>
                <p:nvPr/>
              </p:nvCxnSpPr>
              <p:spPr bwMode="auto">
                <a:xfrm flipH="1">
                  <a:off x="3692015" y="2743200"/>
                  <a:ext cx="45648" cy="16981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" name="Straight Arrow Connector 21"/>
                <p:cNvCxnSpPr/>
                <p:nvPr/>
              </p:nvCxnSpPr>
              <p:spPr bwMode="auto">
                <a:xfrm flipV="1">
                  <a:off x="3627754" y="3124200"/>
                  <a:ext cx="23881" cy="133236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" name="Straight Arrow Connector 25"/>
                <p:cNvCxnSpPr/>
                <p:nvPr/>
              </p:nvCxnSpPr>
              <p:spPr bwMode="auto">
                <a:xfrm>
                  <a:off x="3584208" y="2745454"/>
                  <a:ext cx="40384" cy="153236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43" name="Oval 42"/>
                <p:cNvSpPr/>
                <p:nvPr/>
              </p:nvSpPr>
              <p:spPr bwMode="auto">
                <a:xfrm>
                  <a:off x="3348586" y="2709140"/>
                  <a:ext cx="609600" cy="6096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smtClean="0">
                    <a:ln>
                      <a:noFill/>
                    </a:ln>
                    <a:solidFill>
                      <a:srgbClr val="CC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Bookman Old Style" pitchFamily="18" charset="0"/>
                  </a:endParaRPr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 bwMode="auto">
                <a:xfrm>
                  <a:off x="3935712" y="3156155"/>
                  <a:ext cx="407688" cy="196645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827544"/>
            <a:ext cx="8229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Aqua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l="28846" t="18849" r="21875" b="40146"/>
          <a:stretch>
            <a:fillRect/>
          </a:stretch>
        </p:blipFill>
        <p:spPr bwMode="auto">
          <a:xfrm>
            <a:off x="381000" y="1447800"/>
            <a:ext cx="312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l="45673" t="25463" r="29087" b="32209"/>
          <a:stretch>
            <a:fillRect/>
          </a:stretch>
        </p:blipFill>
        <p:spPr bwMode="auto">
          <a:xfrm>
            <a:off x="1600200" y="3962400"/>
            <a:ext cx="1600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 l="28846" t="25463" r="51438" b="37500"/>
          <a:stretch>
            <a:fillRect/>
          </a:stretch>
        </p:blipFill>
        <p:spPr bwMode="auto">
          <a:xfrm>
            <a:off x="228600" y="4191000"/>
            <a:ext cx="125000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 cstate="print"/>
          <a:srcRect l="4808" t="8267" r="8654" b="12368"/>
          <a:stretch>
            <a:fillRect/>
          </a:stretch>
        </p:blipFill>
        <p:spPr bwMode="auto">
          <a:xfrm>
            <a:off x="3505200" y="1752600"/>
            <a:ext cx="5486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838200"/>
            <a:ext cx="8610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Liquid involved Tie-triangle changes in ternary field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Green</a:t>
            </a:r>
          </a:p>
        </p:txBody>
      </p:sp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3" cstate="print"/>
          <a:srcRect l="5048" t="7937" r="9615" b="12698"/>
          <a:stretch>
            <a:fillRect/>
          </a:stretch>
        </p:blipFill>
        <p:spPr bwMode="auto">
          <a:xfrm>
            <a:off x="3677056" y="1676400"/>
            <a:ext cx="5410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 cstate="print"/>
          <a:srcRect l="4808" t="11294" r="9574" b="13580"/>
          <a:stretch>
            <a:fillRect/>
          </a:stretch>
        </p:blipFill>
        <p:spPr bwMode="auto">
          <a:xfrm>
            <a:off x="0" y="3124200"/>
            <a:ext cx="4071026" cy="324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9248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Types of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609600" y="1447800"/>
            <a:ext cx="7848600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Isomorphous </a:t>
            </a:r>
            <a:r>
              <a:rPr lang="en-US" sz="3200" dirty="0" smtClean="0">
                <a:solidFill>
                  <a:schemeClr val="tx1"/>
                </a:solidFill>
              </a:rPr>
              <a:t>System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Three-phase Equilibrium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Ternary Four-phase Equilibrium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Class II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III Reaction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Congruent Transformation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A Complex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II: Two eutectic binary and one peritectic binary systems.</a:t>
            </a: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2438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6575" y="2438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563" y="24384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8382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II: Isothermal sections in decreasing T order.</a:t>
            </a:r>
            <a:endParaRPr lang="en-US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98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5199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0799" y="14478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425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5199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2675" y="39624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382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Liquidus lines start from the peritectic reaction in A-B binary and the eutectic reaction in A-C binary, join together at one point in the ternary field and then go to the eutectic reaction in B-C binary. Three primary phase fields, Fcc, Bcc and Hcp.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057400" y="2083661"/>
            <a:ext cx="4752541" cy="4317139"/>
            <a:chOff x="2057400" y="2083661"/>
            <a:chExt cx="4752541" cy="4317139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57400" y="2083661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7" name="Straight Arrow Connector 6"/>
            <p:cNvCxnSpPr/>
            <p:nvPr/>
          </p:nvCxnSpPr>
          <p:spPr bwMode="auto">
            <a:xfrm>
              <a:off x="4484710" y="5083987"/>
              <a:ext cx="82340" cy="173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>
              <a:off x="4935411" y="4949644"/>
              <a:ext cx="69337" cy="433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4501429" y="5332239"/>
              <a:ext cx="47669" cy="563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808" t="7937" r="8654" b="12698"/>
          <a:stretch>
            <a:fillRect/>
          </a:stretch>
        </p:blipFill>
        <p:spPr bwMode="auto">
          <a:xfrm>
            <a:off x="3505200" y="1752600"/>
            <a:ext cx="5486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827544"/>
            <a:ext cx="8229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Aqua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27644" t="9590" r="21425" b="44279"/>
          <a:stretch>
            <a:fillRect/>
          </a:stretch>
        </p:blipFill>
        <p:spPr bwMode="auto">
          <a:xfrm>
            <a:off x="533400" y="1228725"/>
            <a:ext cx="32289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43720" t="9259" r="43359" b="41799"/>
          <a:stretch>
            <a:fillRect/>
          </a:stretch>
        </p:blipFill>
        <p:spPr bwMode="auto">
          <a:xfrm>
            <a:off x="1524000" y="3810000"/>
            <a:ext cx="8191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l="25841" t="30754" r="56881" b="30886"/>
          <a:stretch>
            <a:fillRect/>
          </a:stretch>
        </p:blipFill>
        <p:spPr bwMode="auto">
          <a:xfrm>
            <a:off x="228600" y="4267200"/>
            <a:ext cx="10953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 l="51533" t="43981" r="33894" b="31382"/>
          <a:stretch>
            <a:fillRect/>
          </a:stretch>
        </p:blipFill>
        <p:spPr bwMode="auto">
          <a:xfrm>
            <a:off x="2514600" y="5057775"/>
            <a:ext cx="9239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990600"/>
            <a:ext cx="861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Liquid involved Tie-triangle changes in ternary field</a:t>
            </a:r>
          </a:p>
          <a:p>
            <a:pPr algn="l"/>
            <a:endParaRPr lang="en-US" sz="24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Green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4808" t="8267" r="7452" b="12368"/>
          <a:stretch>
            <a:fillRect/>
          </a:stretch>
        </p:blipFill>
        <p:spPr bwMode="auto">
          <a:xfrm>
            <a:off x="3429000" y="1676400"/>
            <a:ext cx="5562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9248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Types of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609600" y="1447800"/>
            <a:ext cx="7848600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Isomorphous </a:t>
            </a:r>
            <a:r>
              <a:rPr lang="en-US" sz="3200" dirty="0" smtClean="0">
                <a:solidFill>
                  <a:srgbClr val="FF0000"/>
                </a:solidFill>
              </a:rPr>
              <a:t>System</a:t>
            </a:r>
            <a:endParaRPr lang="en-US" sz="3200" dirty="0">
              <a:solidFill>
                <a:srgbClr val="FF0000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Three-phase Equilibrium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Four-phase Equilibrium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III Reaction</a:t>
            </a:r>
            <a:endParaRPr lang="en-US" sz="3200" dirty="0" smtClean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Congruent Transformation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A Complex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9861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Isopleths through 25 at.% A and 20 at.% A </a:t>
            </a:r>
            <a:endParaRPr lang="en-US" sz="2400" baseline="-25000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1336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133600"/>
            <a:ext cx="3696421" cy="33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83820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Characteristics to determine whether it is a Class II four-phase equilibrium: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Before Reaction: 2 three-phase triangles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After Reaction: 2 three-phase triangles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28064" y="5801380"/>
            <a:ext cx="6070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Class II reaction: </a:t>
            </a:r>
            <a:r>
              <a:rPr lang="el-GR" sz="2800" dirty="0" smtClean="0"/>
              <a:t>Φ</a:t>
            </a:r>
            <a:r>
              <a:rPr lang="en-US" sz="2800" dirty="0" smtClean="0"/>
              <a:t> + </a:t>
            </a:r>
            <a:r>
              <a:rPr lang="en-US" sz="2800" dirty="0" smtClean="0">
                <a:sym typeface="Symbol"/>
              </a:rPr>
              <a:t></a:t>
            </a:r>
            <a:r>
              <a:rPr lang="en-US" sz="2800" dirty="0" smtClean="0"/>
              <a:t> =&gt;</a:t>
            </a:r>
            <a:r>
              <a:rPr lang="en-US" sz="2800" dirty="0" smtClean="0">
                <a:sym typeface="Symbol"/>
              </a:rPr>
              <a:t> </a:t>
            </a:r>
            <a:r>
              <a:rPr lang="el-GR" sz="2800" dirty="0" smtClean="0">
                <a:sym typeface="Symbol"/>
              </a:rPr>
              <a:t>β</a:t>
            </a:r>
            <a:r>
              <a:rPr lang="en-US" sz="2800" dirty="0" smtClean="0">
                <a:sym typeface="Symbol"/>
              </a:rPr>
              <a:t> + </a:t>
            </a:r>
            <a:r>
              <a:rPr lang="el-GR" sz="2800" dirty="0" smtClean="0">
                <a:sym typeface="Symbol"/>
              </a:rPr>
              <a:t>γ</a:t>
            </a:r>
            <a:endParaRPr lang="en-US" sz="2800" dirty="0"/>
          </a:p>
        </p:txBody>
      </p:sp>
      <p:grpSp>
        <p:nvGrpSpPr>
          <p:cNvPr id="2" name="Group 46"/>
          <p:cNvGrpSpPr/>
          <p:nvPr/>
        </p:nvGrpSpPr>
        <p:grpSpPr>
          <a:xfrm>
            <a:off x="228600" y="2481631"/>
            <a:ext cx="4290372" cy="3091149"/>
            <a:chOff x="228600" y="2481631"/>
            <a:chExt cx="4290372" cy="3091149"/>
          </a:xfrm>
        </p:grpSpPr>
        <p:sp>
          <p:nvSpPr>
            <p:cNvPr id="15" name="Freeform 14"/>
            <p:cNvSpPr/>
            <p:nvPr/>
          </p:nvSpPr>
          <p:spPr bwMode="auto">
            <a:xfrm>
              <a:off x="502760" y="2788214"/>
              <a:ext cx="3722914" cy="1478986"/>
            </a:xfrm>
            <a:custGeom>
              <a:avLst/>
              <a:gdLst>
                <a:gd name="connsiteX0" fmla="*/ 0 w 3722914"/>
                <a:gd name="connsiteY0" fmla="*/ 130629 h 914400"/>
                <a:gd name="connsiteX1" fmla="*/ 3722914 w 3722914"/>
                <a:gd name="connsiteY1" fmla="*/ 0 h 914400"/>
                <a:gd name="connsiteX2" fmla="*/ 1920240 w 3722914"/>
                <a:gd name="connsiteY2" fmla="*/ 914400 h 914400"/>
                <a:gd name="connsiteX3" fmla="*/ 0 w 3722914"/>
                <a:gd name="connsiteY3" fmla="*/ 130629 h 914400"/>
                <a:gd name="connsiteX0" fmla="*/ 0 w 3722914"/>
                <a:gd name="connsiteY0" fmla="*/ 130629 h 1478986"/>
                <a:gd name="connsiteX1" fmla="*/ 3722914 w 3722914"/>
                <a:gd name="connsiteY1" fmla="*/ 0 h 1478986"/>
                <a:gd name="connsiteX2" fmla="*/ 3383440 w 3722914"/>
                <a:gd name="connsiteY2" fmla="*/ 1478986 h 1478986"/>
                <a:gd name="connsiteX3" fmla="*/ 0 w 3722914"/>
                <a:gd name="connsiteY3" fmla="*/ 130629 h 147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2914" h="1478986">
                  <a:moveTo>
                    <a:pt x="0" y="130629"/>
                  </a:moveTo>
                  <a:lnTo>
                    <a:pt x="3722914" y="0"/>
                  </a:lnTo>
                  <a:lnTo>
                    <a:pt x="3383440" y="1478986"/>
                  </a:lnTo>
                  <a:lnTo>
                    <a:pt x="0" y="130629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439623" y="2981980"/>
              <a:ext cx="3370377" cy="1981200"/>
            </a:xfrm>
            <a:custGeom>
              <a:avLst/>
              <a:gdLst>
                <a:gd name="connsiteX0" fmla="*/ 0 w 1907177"/>
                <a:gd name="connsiteY0" fmla="*/ 0 h 1933303"/>
                <a:gd name="connsiteX1" fmla="*/ 1907177 w 1907177"/>
                <a:gd name="connsiteY1" fmla="*/ 783772 h 1933303"/>
                <a:gd name="connsiteX2" fmla="*/ 1685109 w 1907177"/>
                <a:gd name="connsiteY2" fmla="*/ 1933303 h 1933303"/>
                <a:gd name="connsiteX3" fmla="*/ 0 w 1907177"/>
                <a:gd name="connsiteY3" fmla="*/ 0 h 1933303"/>
                <a:gd name="connsiteX0" fmla="*/ 0 w 1907177"/>
                <a:gd name="connsiteY0" fmla="*/ 0 h 1902823"/>
                <a:gd name="connsiteX1" fmla="*/ 1907177 w 1907177"/>
                <a:gd name="connsiteY1" fmla="*/ 783772 h 1902823"/>
                <a:gd name="connsiteX2" fmla="*/ 1689463 w 1907177"/>
                <a:gd name="connsiteY2" fmla="*/ 1902823 h 1902823"/>
                <a:gd name="connsiteX3" fmla="*/ 0 w 1907177"/>
                <a:gd name="connsiteY3" fmla="*/ 0 h 1902823"/>
                <a:gd name="connsiteX0" fmla="*/ 0 w 1907177"/>
                <a:gd name="connsiteY0" fmla="*/ 0 h 1979023"/>
                <a:gd name="connsiteX1" fmla="*/ 1907177 w 1907177"/>
                <a:gd name="connsiteY1" fmla="*/ 783772 h 1979023"/>
                <a:gd name="connsiteX2" fmla="*/ 1689463 w 1907177"/>
                <a:gd name="connsiteY2" fmla="*/ 1979023 h 1979023"/>
                <a:gd name="connsiteX3" fmla="*/ 0 w 1907177"/>
                <a:gd name="connsiteY3" fmla="*/ 0 h 1979023"/>
                <a:gd name="connsiteX0" fmla="*/ 0 w 1970314"/>
                <a:gd name="connsiteY0" fmla="*/ 0 h 1981200"/>
                <a:gd name="connsiteX1" fmla="*/ 1970314 w 1970314"/>
                <a:gd name="connsiteY1" fmla="*/ 785949 h 1981200"/>
                <a:gd name="connsiteX2" fmla="*/ 1752600 w 1970314"/>
                <a:gd name="connsiteY2" fmla="*/ 1981200 h 1981200"/>
                <a:gd name="connsiteX3" fmla="*/ 0 w 1970314"/>
                <a:gd name="connsiteY3" fmla="*/ 0 h 1981200"/>
                <a:gd name="connsiteX0" fmla="*/ 0 w 3370377"/>
                <a:gd name="connsiteY0" fmla="*/ 0 h 1981200"/>
                <a:gd name="connsiteX1" fmla="*/ 3370377 w 3370377"/>
                <a:gd name="connsiteY1" fmla="*/ 1361420 h 1981200"/>
                <a:gd name="connsiteX2" fmla="*/ 1752600 w 3370377"/>
                <a:gd name="connsiteY2" fmla="*/ 1981200 h 1981200"/>
                <a:gd name="connsiteX3" fmla="*/ 0 w 3370377"/>
                <a:gd name="connsiteY3" fmla="*/ 0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0377" h="1981200">
                  <a:moveTo>
                    <a:pt x="0" y="0"/>
                  </a:moveTo>
                  <a:lnTo>
                    <a:pt x="3370377" y="1361420"/>
                  </a:lnTo>
                  <a:lnTo>
                    <a:pt x="1752600" y="19812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19400" y="3200400"/>
              <a:ext cx="788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r>
                <a:rPr lang="en-US" dirty="0" smtClean="0"/>
                <a:t>+</a:t>
              </a:r>
              <a:r>
                <a:rPr lang="el-GR" dirty="0" smtClean="0">
                  <a:sym typeface="Symbol"/>
                </a:rPr>
                <a:t>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β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05000" y="4038600"/>
              <a:ext cx="7873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r>
                <a:rPr lang="en-US" dirty="0" smtClean="0"/>
                <a:t>+</a:t>
              </a:r>
              <a:r>
                <a:rPr lang="el-GR" dirty="0" smtClean="0">
                  <a:sym typeface="Symbol"/>
                </a:rPr>
                <a:t>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54023" y="5265003"/>
              <a:ext cx="16786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Before Reaction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03250" y="2799748"/>
              <a:ext cx="202846" cy="195943"/>
            </a:xfrm>
            <a:custGeom>
              <a:avLst/>
              <a:gdLst>
                <a:gd name="connsiteX0" fmla="*/ 0 w 195943"/>
                <a:gd name="connsiteY0" fmla="*/ 195943 h 195943"/>
                <a:gd name="connsiteX1" fmla="*/ 130629 w 195943"/>
                <a:gd name="connsiteY1" fmla="*/ 182880 h 195943"/>
                <a:gd name="connsiteX2" fmla="*/ 195943 w 195943"/>
                <a:gd name="connsiteY2" fmla="*/ 104503 h 195943"/>
                <a:gd name="connsiteX3" fmla="*/ 195943 w 195943"/>
                <a:gd name="connsiteY3" fmla="*/ 0 h 195943"/>
                <a:gd name="connsiteX4" fmla="*/ 195943 w 195943"/>
                <a:gd name="connsiteY4" fmla="*/ 0 h 195943"/>
                <a:gd name="connsiteX0" fmla="*/ 0 w 202846"/>
                <a:gd name="connsiteY0" fmla="*/ 195943 h 195943"/>
                <a:gd name="connsiteX1" fmla="*/ 130629 w 202846"/>
                <a:gd name="connsiteY1" fmla="*/ 182880 h 195943"/>
                <a:gd name="connsiteX2" fmla="*/ 202846 w 202846"/>
                <a:gd name="connsiteY2" fmla="*/ 110896 h 195943"/>
                <a:gd name="connsiteX3" fmla="*/ 195943 w 202846"/>
                <a:gd name="connsiteY3" fmla="*/ 0 h 195943"/>
                <a:gd name="connsiteX4" fmla="*/ 195943 w 202846"/>
                <a:gd name="connsiteY4" fmla="*/ 0 h 19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846" h="195943">
                  <a:moveTo>
                    <a:pt x="0" y="195943"/>
                  </a:moveTo>
                  <a:lnTo>
                    <a:pt x="130629" y="182880"/>
                  </a:lnTo>
                  <a:lnTo>
                    <a:pt x="202846" y="110896"/>
                  </a:lnTo>
                  <a:lnTo>
                    <a:pt x="195943" y="0"/>
                  </a:lnTo>
                  <a:lnTo>
                    <a:pt x="195943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4225303" y="2644222"/>
              <a:ext cx="176720" cy="175412"/>
            </a:xfrm>
            <a:custGeom>
              <a:avLst/>
              <a:gdLst>
                <a:gd name="connsiteX0" fmla="*/ 0 w 195943"/>
                <a:gd name="connsiteY0" fmla="*/ 195943 h 195943"/>
                <a:gd name="connsiteX1" fmla="*/ 130629 w 195943"/>
                <a:gd name="connsiteY1" fmla="*/ 182880 h 195943"/>
                <a:gd name="connsiteX2" fmla="*/ 195943 w 195943"/>
                <a:gd name="connsiteY2" fmla="*/ 104503 h 195943"/>
                <a:gd name="connsiteX3" fmla="*/ 195943 w 195943"/>
                <a:gd name="connsiteY3" fmla="*/ 0 h 195943"/>
                <a:gd name="connsiteX4" fmla="*/ 195943 w 195943"/>
                <a:gd name="connsiteY4" fmla="*/ 0 h 195943"/>
                <a:gd name="connsiteX0" fmla="*/ 0 w 202846"/>
                <a:gd name="connsiteY0" fmla="*/ 195943 h 195943"/>
                <a:gd name="connsiteX1" fmla="*/ 130629 w 202846"/>
                <a:gd name="connsiteY1" fmla="*/ 182880 h 195943"/>
                <a:gd name="connsiteX2" fmla="*/ 202846 w 202846"/>
                <a:gd name="connsiteY2" fmla="*/ 110896 h 195943"/>
                <a:gd name="connsiteX3" fmla="*/ 195943 w 202846"/>
                <a:gd name="connsiteY3" fmla="*/ 0 h 195943"/>
                <a:gd name="connsiteX4" fmla="*/ 195943 w 202846"/>
                <a:gd name="connsiteY4" fmla="*/ 0 h 195943"/>
                <a:gd name="connsiteX0" fmla="*/ 0 w 202846"/>
                <a:gd name="connsiteY0" fmla="*/ 195943 h 228600"/>
                <a:gd name="connsiteX1" fmla="*/ 76200 w 202846"/>
                <a:gd name="connsiteY1" fmla="*/ 228600 h 228600"/>
                <a:gd name="connsiteX2" fmla="*/ 202846 w 202846"/>
                <a:gd name="connsiteY2" fmla="*/ 110896 h 228600"/>
                <a:gd name="connsiteX3" fmla="*/ 195943 w 202846"/>
                <a:gd name="connsiteY3" fmla="*/ 0 h 228600"/>
                <a:gd name="connsiteX4" fmla="*/ 195943 w 202846"/>
                <a:gd name="connsiteY4" fmla="*/ 0 h 228600"/>
                <a:gd name="connsiteX0" fmla="*/ 0 w 195943"/>
                <a:gd name="connsiteY0" fmla="*/ 195943 h 304799"/>
                <a:gd name="connsiteX1" fmla="*/ 76200 w 195943"/>
                <a:gd name="connsiteY1" fmla="*/ 228600 h 304799"/>
                <a:gd name="connsiteX2" fmla="*/ 152400 w 195943"/>
                <a:gd name="connsiteY2" fmla="*/ 304799 h 304799"/>
                <a:gd name="connsiteX3" fmla="*/ 195943 w 195943"/>
                <a:gd name="connsiteY3" fmla="*/ 0 h 304799"/>
                <a:gd name="connsiteX4" fmla="*/ 195943 w 195943"/>
                <a:gd name="connsiteY4" fmla="*/ 0 h 304799"/>
                <a:gd name="connsiteX0" fmla="*/ 0 w 228601"/>
                <a:gd name="connsiteY0" fmla="*/ 195943 h 380999"/>
                <a:gd name="connsiteX1" fmla="*/ 76200 w 228601"/>
                <a:gd name="connsiteY1" fmla="*/ 228600 h 380999"/>
                <a:gd name="connsiteX2" fmla="*/ 152400 w 228601"/>
                <a:gd name="connsiteY2" fmla="*/ 304799 h 380999"/>
                <a:gd name="connsiteX3" fmla="*/ 195943 w 228601"/>
                <a:gd name="connsiteY3" fmla="*/ 0 h 380999"/>
                <a:gd name="connsiteX4" fmla="*/ 228601 w 228601"/>
                <a:gd name="connsiteY4" fmla="*/ 380999 h 380999"/>
                <a:gd name="connsiteX0" fmla="*/ 0 w 228601"/>
                <a:gd name="connsiteY0" fmla="*/ 0 h 185056"/>
                <a:gd name="connsiteX1" fmla="*/ 76200 w 228601"/>
                <a:gd name="connsiteY1" fmla="*/ 32657 h 185056"/>
                <a:gd name="connsiteX2" fmla="*/ 152400 w 228601"/>
                <a:gd name="connsiteY2" fmla="*/ 108856 h 185056"/>
                <a:gd name="connsiteX3" fmla="*/ 228601 w 228601"/>
                <a:gd name="connsiteY3" fmla="*/ 185056 h 185056"/>
                <a:gd name="connsiteX0" fmla="*/ 1 w 152401"/>
                <a:gd name="connsiteY0" fmla="*/ 0 h 304801"/>
                <a:gd name="connsiteX1" fmla="*/ 0 w 152401"/>
                <a:gd name="connsiteY1" fmla="*/ 152402 h 304801"/>
                <a:gd name="connsiteX2" fmla="*/ 76200 w 152401"/>
                <a:gd name="connsiteY2" fmla="*/ 228601 h 304801"/>
                <a:gd name="connsiteX3" fmla="*/ 152401 w 152401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100519 w 176720"/>
                <a:gd name="connsiteY2" fmla="*/ 228601 h 304801"/>
                <a:gd name="connsiteX3" fmla="*/ 176720 w 176720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51880 w 176720"/>
                <a:gd name="connsiteY2" fmla="*/ 223738 h 304801"/>
                <a:gd name="connsiteX3" fmla="*/ 176720 w 176720"/>
                <a:gd name="connsiteY3" fmla="*/ 304801 h 304801"/>
                <a:gd name="connsiteX0" fmla="*/ 24320 w 176720"/>
                <a:gd name="connsiteY0" fmla="*/ 0 h 232114"/>
                <a:gd name="connsiteX1" fmla="*/ 0 w 176720"/>
                <a:gd name="connsiteY1" fmla="*/ 178342 h 232114"/>
                <a:gd name="connsiteX2" fmla="*/ 51880 w 176720"/>
                <a:gd name="connsiteY2" fmla="*/ 223738 h 232114"/>
                <a:gd name="connsiteX3" fmla="*/ 176720 w 176720"/>
                <a:gd name="connsiteY3" fmla="*/ 228601 h 232114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2"/>
                <a:gd name="connsiteX1" fmla="*/ 0 w 176720"/>
                <a:gd name="connsiteY1" fmla="*/ 178342 h 228602"/>
                <a:gd name="connsiteX2" fmla="*/ 100520 w 176720"/>
                <a:gd name="connsiteY2" fmla="*/ 228602 h 228602"/>
                <a:gd name="connsiteX3" fmla="*/ 176720 w 176720"/>
                <a:gd name="connsiteY3" fmla="*/ 228601 h 228602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96753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19717 w 176720"/>
                <a:gd name="connsiteY1" fmla="*/ 53189 h 228601"/>
                <a:gd name="connsiteX2" fmla="*/ 0 w 176720"/>
                <a:gd name="connsiteY2" fmla="*/ 196753 h 228601"/>
                <a:gd name="connsiteX3" fmla="*/ 66767 w 176720"/>
                <a:gd name="connsiteY3" fmla="*/ 225534 h 228601"/>
                <a:gd name="connsiteX4" fmla="*/ 176720 w 176720"/>
                <a:gd name="connsiteY4" fmla="*/ 228601 h 228601"/>
                <a:gd name="connsiteX0" fmla="*/ 24320 w 176720"/>
                <a:gd name="connsiteY0" fmla="*/ 0 h 237808"/>
                <a:gd name="connsiteX1" fmla="*/ 19717 w 176720"/>
                <a:gd name="connsiteY1" fmla="*/ 53189 h 237808"/>
                <a:gd name="connsiteX2" fmla="*/ 0 w 176720"/>
                <a:gd name="connsiteY2" fmla="*/ 196753 h 237808"/>
                <a:gd name="connsiteX3" fmla="*/ 79041 w 176720"/>
                <a:gd name="connsiteY3" fmla="*/ 237808 h 237808"/>
                <a:gd name="connsiteX4" fmla="*/ 176720 w 176720"/>
                <a:gd name="connsiteY4" fmla="*/ 228601 h 237808"/>
                <a:gd name="connsiteX0" fmla="*/ 19717 w 176720"/>
                <a:gd name="connsiteY0" fmla="*/ 0 h 184619"/>
                <a:gd name="connsiteX1" fmla="*/ 0 w 176720"/>
                <a:gd name="connsiteY1" fmla="*/ 143564 h 184619"/>
                <a:gd name="connsiteX2" fmla="*/ 79041 w 176720"/>
                <a:gd name="connsiteY2" fmla="*/ 184619 h 184619"/>
                <a:gd name="connsiteX3" fmla="*/ 176720 w 176720"/>
                <a:gd name="connsiteY3" fmla="*/ 175412 h 184619"/>
                <a:gd name="connsiteX0" fmla="*/ 19717 w 176720"/>
                <a:gd name="connsiteY0" fmla="*/ 0 h 175412"/>
                <a:gd name="connsiteX1" fmla="*/ 0 w 176720"/>
                <a:gd name="connsiteY1" fmla="*/ 143564 h 175412"/>
                <a:gd name="connsiteX2" fmla="*/ 176720 w 176720"/>
                <a:gd name="connsiteY2" fmla="*/ 175412 h 17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6720" h="175412">
                  <a:moveTo>
                    <a:pt x="19717" y="0"/>
                  </a:moveTo>
                  <a:lnTo>
                    <a:pt x="0" y="143564"/>
                  </a:lnTo>
                  <a:lnTo>
                    <a:pt x="176720" y="175412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2112394" y="4960360"/>
              <a:ext cx="145900" cy="128856"/>
            </a:xfrm>
            <a:custGeom>
              <a:avLst/>
              <a:gdLst>
                <a:gd name="connsiteX0" fmla="*/ 0 w 195943"/>
                <a:gd name="connsiteY0" fmla="*/ 195943 h 195943"/>
                <a:gd name="connsiteX1" fmla="*/ 130629 w 195943"/>
                <a:gd name="connsiteY1" fmla="*/ 182880 h 195943"/>
                <a:gd name="connsiteX2" fmla="*/ 195943 w 195943"/>
                <a:gd name="connsiteY2" fmla="*/ 104503 h 195943"/>
                <a:gd name="connsiteX3" fmla="*/ 195943 w 195943"/>
                <a:gd name="connsiteY3" fmla="*/ 0 h 195943"/>
                <a:gd name="connsiteX4" fmla="*/ 195943 w 195943"/>
                <a:gd name="connsiteY4" fmla="*/ 0 h 195943"/>
                <a:gd name="connsiteX0" fmla="*/ 0 w 202846"/>
                <a:gd name="connsiteY0" fmla="*/ 195943 h 195943"/>
                <a:gd name="connsiteX1" fmla="*/ 130629 w 202846"/>
                <a:gd name="connsiteY1" fmla="*/ 182880 h 195943"/>
                <a:gd name="connsiteX2" fmla="*/ 202846 w 202846"/>
                <a:gd name="connsiteY2" fmla="*/ 110896 h 195943"/>
                <a:gd name="connsiteX3" fmla="*/ 195943 w 202846"/>
                <a:gd name="connsiteY3" fmla="*/ 0 h 195943"/>
                <a:gd name="connsiteX4" fmla="*/ 195943 w 202846"/>
                <a:gd name="connsiteY4" fmla="*/ 0 h 195943"/>
                <a:gd name="connsiteX0" fmla="*/ 0 w 202846"/>
                <a:gd name="connsiteY0" fmla="*/ 195943 h 228600"/>
                <a:gd name="connsiteX1" fmla="*/ 76200 w 202846"/>
                <a:gd name="connsiteY1" fmla="*/ 228600 h 228600"/>
                <a:gd name="connsiteX2" fmla="*/ 202846 w 202846"/>
                <a:gd name="connsiteY2" fmla="*/ 110896 h 228600"/>
                <a:gd name="connsiteX3" fmla="*/ 195943 w 202846"/>
                <a:gd name="connsiteY3" fmla="*/ 0 h 228600"/>
                <a:gd name="connsiteX4" fmla="*/ 195943 w 202846"/>
                <a:gd name="connsiteY4" fmla="*/ 0 h 228600"/>
                <a:gd name="connsiteX0" fmla="*/ 0 w 195943"/>
                <a:gd name="connsiteY0" fmla="*/ 195943 h 304799"/>
                <a:gd name="connsiteX1" fmla="*/ 76200 w 195943"/>
                <a:gd name="connsiteY1" fmla="*/ 228600 h 304799"/>
                <a:gd name="connsiteX2" fmla="*/ 152400 w 195943"/>
                <a:gd name="connsiteY2" fmla="*/ 304799 h 304799"/>
                <a:gd name="connsiteX3" fmla="*/ 195943 w 195943"/>
                <a:gd name="connsiteY3" fmla="*/ 0 h 304799"/>
                <a:gd name="connsiteX4" fmla="*/ 195943 w 195943"/>
                <a:gd name="connsiteY4" fmla="*/ 0 h 304799"/>
                <a:gd name="connsiteX0" fmla="*/ 0 w 228601"/>
                <a:gd name="connsiteY0" fmla="*/ 195943 h 380999"/>
                <a:gd name="connsiteX1" fmla="*/ 76200 w 228601"/>
                <a:gd name="connsiteY1" fmla="*/ 228600 h 380999"/>
                <a:gd name="connsiteX2" fmla="*/ 152400 w 228601"/>
                <a:gd name="connsiteY2" fmla="*/ 304799 h 380999"/>
                <a:gd name="connsiteX3" fmla="*/ 195943 w 228601"/>
                <a:gd name="connsiteY3" fmla="*/ 0 h 380999"/>
                <a:gd name="connsiteX4" fmla="*/ 228601 w 228601"/>
                <a:gd name="connsiteY4" fmla="*/ 380999 h 380999"/>
                <a:gd name="connsiteX0" fmla="*/ 0 w 228601"/>
                <a:gd name="connsiteY0" fmla="*/ 0 h 185056"/>
                <a:gd name="connsiteX1" fmla="*/ 76200 w 228601"/>
                <a:gd name="connsiteY1" fmla="*/ 32657 h 185056"/>
                <a:gd name="connsiteX2" fmla="*/ 152400 w 228601"/>
                <a:gd name="connsiteY2" fmla="*/ 108856 h 185056"/>
                <a:gd name="connsiteX3" fmla="*/ 228601 w 228601"/>
                <a:gd name="connsiteY3" fmla="*/ 185056 h 185056"/>
                <a:gd name="connsiteX0" fmla="*/ 1 w 152401"/>
                <a:gd name="connsiteY0" fmla="*/ 0 h 304801"/>
                <a:gd name="connsiteX1" fmla="*/ 0 w 152401"/>
                <a:gd name="connsiteY1" fmla="*/ 152402 h 304801"/>
                <a:gd name="connsiteX2" fmla="*/ 76200 w 152401"/>
                <a:gd name="connsiteY2" fmla="*/ 228601 h 304801"/>
                <a:gd name="connsiteX3" fmla="*/ 152401 w 152401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100519 w 176720"/>
                <a:gd name="connsiteY2" fmla="*/ 228601 h 304801"/>
                <a:gd name="connsiteX3" fmla="*/ 176720 w 176720"/>
                <a:gd name="connsiteY3" fmla="*/ 304801 h 304801"/>
                <a:gd name="connsiteX0" fmla="*/ 24320 w 176720"/>
                <a:gd name="connsiteY0" fmla="*/ 0 h 304801"/>
                <a:gd name="connsiteX1" fmla="*/ 0 w 176720"/>
                <a:gd name="connsiteY1" fmla="*/ 178342 h 304801"/>
                <a:gd name="connsiteX2" fmla="*/ 51880 w 176720"/>
                <a:gd name="connsiteY2" fmla="*/ 223738 h 304801"/>
                <a:gd name="connsiteX3" fmla="*/ 176720 w 176720"/>
                <a:gd name="connsiteY3" fmla="*/ 304801 h 304801"/>
                <a:gd name="connsiteX0" fmla="*/ 24320 w 176720"/>
                <a:gd name="connsiteY0" fmla="*/ 0 h 232114"/>
                <a:gd name="connsiteX1" fmla="*/ 0 w 176720"/>
                <a:gd name="connsiteY1" fmla="*/ 178342 h 232114"/>
                <a:gd name="connsiteX2" fmla="*/ 51880 w 176720"/>
                <a:gd name="connsiteY2" fmla="*/ 223738 h 232114"/>
                <a:gd name="connsiteX3" fmla="*/ 176720 w 176720"/>
                <a:gd name="connsiteY3" fmla="*/ 228601 h 232114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51880 w 176720"/>
                <a:gd name="connsiteY2" fmla="*/ 223738 h 228601"/>
                <a:gd name="connsiteX3" fmla="*/ 176720 w 176720"/>
                <a:gd name="connsiteY3" fmla="*/ 228601 h 228601"/>
                <a:gd name="connsiteX0" fmla="*/ 24320 w 176720"/>
                <a:gd name="connsiteY0" fmla="*/ 0 h 228602"/>
                <a:gd name="connsiteX1" fmla="*/ 0 w 176720"/>
                <a:gd name="connsiteY1" fmla="*/ 178342 h 228602"/>
                <a:gd name="connsiteX2" fmla="*/ 100520 w 176720"/>
                <a:gd name="connsiteY2" fmla="*/ 228602 h 228602"/>
                <a:gd name="connsiteX3" fmla="*/ 176720 w 176720"/>
                <a:gd name="connsiteY3" fmla="*/ 228601 h 228602"/>
                <a:gd name="connsiteX0" fmla="*/ 24320 w 176720"/>
                <a:gd name="connsiteY0" fmla="*/ 0 h 228601"/>
                <a:gd name="connsiteX1" fmla="*/ 0 w 176720"/>
                <a:gd name="connsiteY1" fmla="*/ 178342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0 w 176720"/>
                <a:gd name="connsiteY1" fmla="*/ 196753 h 228601"/>
                <a:gd name="connsiteX2" fmla="*/ 66767 w 176720"/>
                <a:gd name="connsiteY2" fmla="*/ 225534 h 228601"/>
                <a:gd name="connsiteX3" fmla="*/ 176720 w 176720"/>
                <a:gd name="connsiteY3" fmla="*/ 228601 h 228601"/>
                <a:gd name="connsiteX0" fmla="*/ 24320 w 176720"/>
                <a:gd name="connsiteY0" fmla="*/ 0 h 228601"/>
                <a:gd name="connsiteX1" fmla="*/ 19717 w 176720"/>
                <a:gd name="connsiteY1" fmla="*/ 53189 h 228601"/>
                <a:gd name="connsiteX2" fmla="*/ 0 w 176720"/>
                <a:gd name="connsiteY2" fmla="*/ 196753 h 228601"/>
                <a:gd name="connsiteX3" fmla="*/ 66767 w 176720"/>
                <a:gd name="connsiteY3" fmla="*/ 225534 h 228601"/>
                <a:gd name="connsiteX4" fmla="*/ 176720 w 176720"/>
                <a:gd name="connsiteY4" fmla="*/ 228601 h 228601"/>
                <a:gd name="connsiteX0" fmla="*/ 24320 w 176720"/>
                <a:gd name="connsiteY0" fmla="*/ 0 h 237808"/>
                <a:gd name="connsiteX1" fmla="*/ 19717 w 176720"/>
                <a:gd name="connsiteY1" fmla="*/ 53189 h 237808"/>
                <a:gd name="connsiteX2" fmla="*/ 0 w 176720"/>
                <a:gd name="connsiteY2" fmla="*/ 196753 h 237808"/>
                <a:gd name="connsiteX3" fmla="*/ 79041 w 176720"/>
                <a:gd name="connsiteY3" fmla="*/ 237808 h 237808"/>
                <a:gd name="connsiteX4" fmla="*/ 176720 w 176720"/>
                <a:gd name="connsiteY4" fmla="*/ 228601 h 237808"/>
                <a:gd name="connsiteX0" fmla="*/ 19717 w 176720"/>
                <a:gd name="connsiteY0" fmla="*/ 0 h 184619"/>
                <a:gd name="connsiteX1" fmla="*/ 0 w 176720"/>
                <a:gd name="connsiteY1" fmla="*/ 143564 h 184619"/>
                <a:gd name="connsiteX2" fmla="*/ 79041 w 176720"/>
                <a:gd name="connsiteY2" fmla="*/ 184619 h 184619"/>
                <a:gd name="connsiteX3" fmla="*/ 176720 w 176720"/>
                <a:gd name="connsiteY3" fmla="*/ 175412 h 184619"/>
                <a:gd name="connsiteX0" fmla="*/ 0 w 329120"/>
                <a:gd name="connsiteY0" fmla="*/ 85036 h 85036"/>
                <a:gd name="connsiteX1" fmla="*/ 152400 w 329120"/>
                <a:gd name="connsiteY1" fmla="*/ 0 h 85036"/>
                <a:gd name="connsiteX2" fmla="*/ 231441 w 329120"/>
                <a:gd name="connsiteY2" fmla="*/ 41055 h 85036"/>
                <a:gd name="connsiteX3" fmla="*/ 329120 w 329120"/>
                <a:gd name="connsiteY3" fmla="*/ 31848 h 85036"/>
                <a:gd name="connsiteX0" fmla="*/ 0 w 304800"/>
                <a:gd name="connsiteY0" fmla="*/ 85036 h 237435"/>
                <a:gd name="connsiteX1" fmla="*/ 152400 w 304800"/>
                <a:gd name="connsiteY1" fmla="*/ 0 h 237435"/>
                <a:gd name="connsiteX2" fmla="*/ 231441 w 304800"/>
                <a:gd name="connsiteY2" fmla="*/ 41055 h 237435"/>
                <a:gd name="connsiteX3" fmla="*/ 304800 w 304800"/>
                <a:gd name="connsiteY3" fmla="*/ 237435 h 237435"/>
                <a:gd name="connsiteX0" fmla="*/ 0 w 304800"/>
                <a:gd name="connsiteY0" fmla="*/ 96368 h 248767"/>
                <a:gd name="connsiteX1" fmla="*/ 152400 w 304800"/>
                <a:gd name="connsiteY1" fmla="*/ 11332 h 248767"/>
                <a:gd name="connsiteX2" fmla="*/ 193341 w 304800"/>
                <a:gd name="connsiteY2" fmla="*/ 0 h 248767"/>
                <a:gd name="connsiteX3" fmla="*/ 304800 w 304800"/>
                <a:gd name="connsiteY3" fmla="*/ 248767 h 248767"/>
                <a:gd name="connsiteX0" fmla="*/ 0 w 228600"/>
                <a:gd name="connsiteY0" fmla="*/ 96368 h 96368"/>
                <a:gd name="connsiteX1" fmla="*/ 152400 w 228600"/>
                <a:gd name="connsiteY1" fmla="*/ 11332 h 96368"/>
                <a:gd name="connsiteX2" fmla="*/ 193341 w 228600"/>
                <a:gd name="connsiteY2" fmla="*/ 0 h 96368"/>
                <a:gd name="connsiteX3" fmla="*/ 228600 w 228600"/>
                <a:gd name="connsiteY3" fmla="*/ 87532 h 96368"/>
                <a:gd name="connsiteX0" fmla="*/ 0 w 228600"/>
                <a:gd name="connsiteY0" fmla="*/ 87532 h 87532"/>
                <a:gd name="connsiteX1" fmla="*/ 152400 w 228600"/>
                <a:gd name="connsiteY1" fmla="*/ 11332 h 87532"/>
                <a:gd name="connsiteX2" fmla="*/ 193341 w 228600"/>
                <a:gd name="connsiteY2" fmla="*/ 0 h 87532"/>
                <a:gd name="connsiteX3" fmla="*/ 228600 w 228600"/>
                <a:gd name="connsiteY3" fmla="*/ 87532 h 87532"/>
                <a:gd name="connsiteX0" fmla="*/ 0 w 228600"/>
                <a:gd name="connsiteY0" fmla="*/ 87532 h 163732"/>
                <a:gd name="connsiteX1" fmla="*/ 152400 w 228600"/>
                <a:gd name="connsiteY1" fmla="*/ 11332 h 163732"/>
                <a:gd name="connsiteX2" fmla="*/ 193341 w 228600"/>
                <a:gd name="connsiteY2" fmla="*/ 0 h 163732"/>
                <a:gd name="connsiteX3" fmla="*/ 228600 w 228600"/>
                <a:gd name="connsiteY3" fmla="*/ 163732 h 163732"/>
                <a:gd name="connsiteX0" fmla="*/ 0 w 152400"/>
                <a:gd name="connsiteY0" fmla="*/ 87532 h 163732"/>
                <a:gd name="connsiteX1" fmla="*/ 76200 w 152400"/>
                <a:gd name="connsiteY1" fmla="*/ 11332 h 163732"/>
                <a:gd name="connsiteX2" fmla="*/ 117141 w 152400"/>
                <a:gd name="connsiteY2" fmla="*/ 0 h 163732"/>
                <a:gd name="connsiteX3" fmla="*/ 152400 w 152400"/>
                <a:gd name="connsiteY3" fmla="*/ 163732 h 163732"/>
                <a:gd name="connsiteX0" fmla="*/ 0 w 152400"/>
                <a:gd name="connsiteY0" fmla="*/ 87532 h 87532"/>
                <a:gd name="connsiteX1" fmla="*/ 76200 w 152400"/>
                <a:gd name="connsiteY1" fmla="*/ 11332 h 87532"/>
                <a:gd name="connsiteX2" fmla="*/ 117141 w 152400"/>
                <a:gd name="connsiteY2" fmla="*/ 0 h 87532"/>
                <a:gd name="connsiteX3" fmla="*/ 152400 w 152400"/>
                <a:gd name="connsiteY3" fmla="*/ 73016 h 87532"/>
                <a:gd name="connsiteX0" fmla="*/ 0 w 152400"/>
                <a:gd name="connsiteY0" fmla="*/ 76200 h 76200"/>
                <a:gd name="connsiteX1" fmla="*/ 76200 w 152400"/>
                <a:gd name="connsiteY1" fmla="*/ 0 h 76200"/>
                <a:gd name="connsiteX2" fmla="*/ 152400 w 152400"/>
                <a:gd name="connsiteY2" fmla="*/ 61684 h 76200"/>
                <a:gd name="connsiteX0" fmla="*/ 0 w 145900"/>
                <a:gd name="connsiteY0" fmla="*/ 76200 h 128856"/>
                <a:gd name="connsiteX1" fmla="*/ 76200 w 145900"/>
                <a:gd name="connsiteY1" fmla="*/ 0 h 128856"/>
                <a:gd name="connsiteX2" fmla="*/ 145900 w 145900"/>
                <a:gd name="connsiteY2" fmla="*/ 128856 h 12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900" h="128856">
                  <a:moveTo>
                    <a:pt x="0" y="76200"/>
                  </a:moveTo>
                  <a:lnTo>
                    <a:pt x="76200" y="0"/>
                  </a:lnTo>
                  <a:lnTo>
                    <a:pt x="145900" y="128856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8600" y="2709312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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222096" y="2481631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β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27334" y="4930129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10000" y="4267200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endParaRPr lang="en-US" dirty="0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3803428" y="4264962"/>
              <a:ext cx="274320" cy="289560"/>
            </a:xfrm>
            <a:custGeom>
              <a:avLst/>
              <a:gdLst>
                <a:gd name="connsiteX0" fmla="*/ 30480 w 274320"/>
                <a:gd name="connsiteY0" fmla="*/ 289560 h 289560"/>
                <a:gd name="connsiteX1" fmla="*/ 0 w 274320"/>
                <a:gd name="connsiteY1" fmla="*/ 76200 h 289560"/>
                <a:gd name="connsiteX2" fmla="*/ 76200 w 274320"/>
                <a:gd name="connsiteY2" fmla="*/ 0 h 289560"/>
                <a:gd name="connsiteX3" fmla="*/ 274320 w 274320"/>
                <a:gd name="connsiteY3" fmla="*/ 0 h 289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320" h="289560">
                  <a:moveTo>
                    <a:pt x="30480" y="289560"/>
                  </a:moveTo>
                  <a:lnTo>
                    <a:pt x="0" y="76200"/>
                  </a:lnTo>
                  <a:lnTo>
                    <a:pt x="76200" y="0"/>
                  </a:lnTo>
                  <a:lnTo>
                    <a:pt x="274320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4554423" y="2594124"/>
            <a:ext cx="4299040" cy="2978656"/>
            <a:chOff x="4554423" y="2594124"/>
            <a:chExt cx="4299040" cy="2978656"/>
          </a:xfrm>
        </p:grpSpPr>
        <p:sp>
          <p:nvSpPr>
            <p:cNvPr id="18" name="Freeform 17"/>
            <p:cNvSpPr/>
            <p:nvPr/>
          </p:nvSpPr>
          <p:spPr bwMode="auto">
            <a:xfrm>
              <a:off x="6583681" y="2895600"/>
              <a:ext cx="2072640" cy="2133600"/>
            </a:xfrm>
            <a:custGeom>
              <a:avLst/>
              <a:gdLst>
                <a:gd name="connsiteX0" fmla="*/ 261257 w 2076995"/>
                <a:gd name="connsiteY0" fmla="*/ 940526 h 2142308"/>
                <a:gd name="connsiteX1" fmla="*/ 2076995 w 2076995"/>
                <a:gd name="connsiteY1" fmla="*/ 0 h 2142308"/>
                <a:gd name="connsiteX2" fmla="*/ 0 w 2076995"/>
                <a:gd name="connsiteY2" fmla="*/ 2142308 h 2142308"/>
                <a:gd name="connsiteX3" fmla="*/ 261257 w 2076995"/>
                <a:gd name="connsiteY3" fmla="*/ 940526 h 2142308"/>
                <a:gd name="connsiteX0" fmla="*/ 1295400 w 2076995"/>
                <a:gd name="connsiteY0" fmla="*/ 1752600 h 2142308"/>
                <a:gd name="connsiteX1" fmla="*/ 2076995 w 2076995"/>
                <a:gd name="connsiteY1" fmla="*/ 0 h 2142308"/>
                <a:gd name="connsiteX2" fmla="*/ 0 w 2076995"/>
                <a:gd name="connsiteY2" fmla="*/ 2142308 h 2142308"/>
                <a:gd name="connsiteX3" fmla="*/ 1295400 w 2076995"/>
                <a:gd name="connsiteY3" fmla="*/ 1752600 h 2142308"/>
                <a:gd name="connsiteX0" fmla="*/ 1752600 w 2076995"/>
                <a:gd name="connsiteY0" fmla="*/ 1532708 h 2142308"/>
                <a:gd name="connsiteX1" fmla="*/ 2076995 w 2076995"/>
                <a:gd name="connsiteY1" fmla="*/ 0 h 2142308"/>
                <a:gd name="connsiteX2" fmla="*/ 0 w 2076995"/>
                <a:gd name="connsiteY2" fmla="*/ 2142308 h 2142308"/>
                <a:gd name="connsiteX3" fmla="*/ 1752600 w 2076995"/>
                <a:gd name="connsiteY3" fmla="*/ 1532708 h 2142308"/>
                <a:gd name="connsiteX0" fmla="*/ 1676400 w 2000795"/>
                <a:gd name="connsiteY0" fmla="*/ 1532708 h 2142308"/>
                <a:gd name="connsiteX1" fmla="*/ 2000795 w 2000795"/>
                <a:gd name="connsiteY1" fmla="*/ 0 h 2142308"/>
                <a:gd name="connsiteX2" fmla="*/ 0 w 2000795"/>
                <a:gd name="connsiteY2" fmla="*/ 2142308 h 2142308"/>
                <a:gd name="connsiteX3" fmla="*/ 1676400 w 2000795"/>
                <a:gd name="connsiteY3" fmla="*/ 1532708 h 2142308"/>
                <a:gd name="connsiteX0" fmla="*/ 1676400 w 2072640"/>
                <a:gd name="connsiteY0" fmla="*/ 1524000 h 2133600"/>
                <a:gd name="connsiteX1" fmla="*/ 2072640 w 2072640"/>
                <a:gd name="connsiteY1" fmla="*/ 0 h 2133600"/>
                <a:gd name="connsiteX2" fmla="*/ 0 w 2072640"/>
                <a:gd name="connsiteY2" fmla="*/ 2133600 h 2133600"/>
                <a:gd name="connsiteX3" fmla="*/ 1676400 w 2072640"/>
                <a:gd name="connsiteY3" fmla="*/ 15240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2640" h="2133600">
                  <a:moveTo>
                    <a:pt x="1676400" y="1524000"/>
                  </a:moveTo>
                  <a:lnTo>
                    <a:pt x="2072640" y="0"/>
                  </a:lnTo>
                  <a:lnTo>
                    <a:pt x="0" y="2133600"/>
                  </a:lnTo>
                  <a:lnTo>
                    <a:pt x="1676400" y="1524000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67600" y="4114800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r>
                <a:rPr lang="en-US" dirty="0" smtClean="0"/>
                <a:t>+</a:t>
              </a:r>
              <a:r>
                <a:rPr lang="el-GR" dirty="0" smtClean="0">
                  <a:sym typeface="Symbol"/>
                </a:rPr>
                <a:t>β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817857" y="2829580"/>
              <a:ext cx="3775166" cy="2116183"/>
            </a:xfrm>
            <a:custGeom>
              <a:avLst/>
              <a:gdLst>
                <a:gd name="connsiteX0" fmla="*/ 0 w 3775166"/>
                <a:gd name="connsiteY0" fmla="*/ 143691 h 2116183"/>
                <a:gd name="connsiteX1" fmla="*/ 1685109 w 3775166"/>
                <a:gd name="connsiteY1" fmla="*/ 2116183 h 2116183"/>
                <a:gd name="connsiteX2" fmla="*/ 3775166 w 3775166"/>
                <a:gd name="connsiteY2" fmla="*/ 0 h 2116183"/>
                <a:gd name="connsiteX3" fmla="*/ 0 w 3775166"/>
                <a:gd name="connsiteY3" fmla="*/ 143691 h 2116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5166" h="2116183">
                  <a:moveTo>
                    <a:pt x="0" y="143691"/>
                  </a:moveTo>
                  <a:lnTo>
                    <a:pt x="1685109" y="2116183"/>
                  </a:lnTo>
                  <a:lnTo>
                    <a:pt x="3775166" y="0"/>
                  </a:lnTo>
                  <a:lnTo>
                    <a:pt x="0" y="143691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13877" y="3515380"/>
              <a:ext cx="7360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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β</a:t>
              </a:r>
              <a:r>
                <a:rPr lang="en-US" dirty="0" smtClean="0">
                  <a:sym typeface="Symbol"/>
                </a:rPr>
                <a:t>+</a:t>
              </a:r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39348" y="5265003"/>
              <a:ext cx="1547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After Reaction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54423" y="2676261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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556587" y="2594124"/>
              <a:ext cx="2968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β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326648" y="4934199"/>
              <a:ext cx="295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ym typeface="Symbol"/>
                </a:rPr>
                <a:t>γ</a:t>
              </a:r>
              <a:endParaRPr lang="en-US" dirty="0"/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4681730" y="2832208"/>
              <a:ext cx="147144" cy="210206"/>
            </a:xfrm>
            <a:custGeom>
              <a:avLst/>
              <a:gdLst>
                <a:gd name="connsiteX0" fmla="*/ 0 w 147144"/>
                <a:gd name="connsiteY0" fmla="*/ 210206 h 210206"/>
                <a:gd name="connsiteX1" fmla="*/ 136634 w 147144"/>
                <a:gd name="connsiteY1" fmla="*/ 147144 h 210206"/>
                <a:gd name="connsiteX2" fmla="*/ 147144 w 147144"/>
                <a:gd name="connsiteY2" fmla="*/ 0 h 2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144" h="210206">
                  <a:moveTo>
                    <a:pt x="0" y="210206"/>
                  </a:moveTo>
                  <a:lnTo>
                    <a:pt x="136634" y="147144"/>
                  </a:lnTo>
                  <a:lnTo>
                    <a:pt x="147144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573973" y="2665226"/>
              <a:ext cx="265227" cy="234708"/>
            </a:xfrm>
            <a:custGeom>
              <a:avLst/>
              <a:gdLst>
                <a:gd name="connsiteX0" fmla="*/ 0 w 147144"/>
                <a:gd name="connsiteY0" fmla="*/ 210206 h 210206"/>
                <a:gd name="connsiteX1" fmla="*/ 136634 w 147144"/>
                <a:gd name="connsiteY1" fmla="*/ 147144 h 210206"/>
                <a:gd name="connsiteX2" fmla="*/ 147144 w 147144"/>
                <a:gd name="connsiteY2" fmla="*/ 0 h 210206"/>
                <a:gd name="connsiteX0" fmla="*/ 0 w 70944"/>
                <a:gd name="connsiteY0" fmla="*/ 0 h 147144"/>
                <a:gd name="connsiteX1" fmla="*/ 60434 w 70944"/>
                <a:gd name="connsiteY1" fmla="*/ 147144 h 147144"/>
                <a:gd name="connsiteX2" fmla="*/ 70944 w 70944"/>
                <a:gd name="connsiteY2" fmla="*/ 0 h 147144"/>
                <a:gd name="connsiteX0" fmla="*/ 0 w 152400"/>
                <a:gd name="connsiteY0" fmla="*/ 0 h 152400"/>
                <a:gd name="connsiteX1" fmla="*/ 60434 w 152400"/>
                <a:gd name="connsiteY1" fmla="*/ 147144 h 152400"/>
                <a:gd name="connsiteX2" fmla="*/ 152400 w 152400"/>
                <a:gd name="connsiteY2" fmla="*/ 152400 h 152400"/>
                <a:gd name="connsiteX0" fmla="*/ 0 w 110490"/>
                <a:gd name="connsiteY0" fmla="*/ 0 h 163830"/>
                <a:gd name="connsiteX1" fmla="*/ 18524 w 110490"/>
                <a:gd name="connsiteY1" fmla="*/ 158574 h 163830"/>
                <a:gd name="connsiteX2" fmla="*/ 110490 w 110490"/>
                <a:gd name="connsiteY2" fmla="*/ 163830 h 163830"/>
                <a:gd name="connsiteX0" fmla="*/ 0 w 167640"/>
                <a:gd name="connsiteY0" fmla="*/ 0 h 232410"/>
                <a:gd name="connsiteX1" fmla="*/ 18524 w 167640"/>
                <a:gd name="connsiteY1" fmla="*/ 158574 h 232410"/>
                <a:gd name="connsiteX2" fmla="*/ 167640 w 167640"/>
                <a:gd name="connsiteY2" fmla="*/ 232410 h 232410"/>
                <a:gd name="connsiteX0" fmla="*/ 0 w 167640"/>
                <a:gd name="connsiteY0" fmla="*/ 0 h 158574"/>
                <a:gd name="connsiteX1" fmla="*/ 18524 w 167640"/>
                <a:gd name="connsiteY1" fmla="*/ 158574 h 158574"/>
                <a:gd name="connsiteX2" fmla="*/ 167640 w 167640"/>
                <a:gd name="connsiteY2" fmla="*/ 156210 h 158574"/>
                <a:gd name="connsiteX0" fmla="*/ 0 w 167640"/>
                <a:gd name="connsiteY0" fmla="*/ 0 h 226040"/>
                <a:gd name="connsiteX1" fmla="*/ 18524 w 167640"/>
                <a:gd name="connsiteY1" fmla="*/ 158574 h 226040"/>
                <a:gd name="connsiteX2" fmla="*/ 36627 w 167640"/>
                <a:gd name="connsiteY2" fmla="*/ 226040 h 226040"/>
                <a:gd name="connsiteX3" fmla="*/ 167640 w 167640"/>
                <a:gd name="connsiteY3" fmla="*/ 156210 h 226040"/>
                <a:gd name="connsiteX0" fmla="*/ 0 w 265227"/>
                <a:gd name="connsiteY0" fmla="*/ 0 h 226040"/>
                <a:gd name="connsiteX1" fmla="*/ 18524 w 265227"/>
                <a:gd name="connsiteY1" fmla="*/ 158574 h 226040"/>
                <a:gd name="connsiteX2" fmla="*/ 36627 w 265227"/>
                <a:gd name="connsiteY2" fmla="*/ 226040 h 226040"/>
                <a:gd name="connsiteX3" fmla="*/ 265227 w 265227"/>
                <a:gd name="connsiteY3" fmla="*/ 226040 h 226040"/>
                <a:gd name="connsiteX0" fmla="*/ 0 w 265227"/>
                <a:gd name="connsiteY0" fmla="*/ 0 h 226040"/>
                <a:gd name="connsiteX1" fmla="*/ 18524 w 265227"/>
                <a:gd name="connsiteY1" fmla="*/ 158574 h 226040"/>
                <a:gd name="connsiteX2" fmla="*/ 36627 w 265227"/>
                <a:gd name="connsiteY2" fmla="*/ 226040 h 226040"/>
                <a:gd name="connsiteX3" fmla="*/ 265227 w 265227"/>
                <a:gd name="connsiteY3" fmla="*/ 226040 h 226040"/>
                <a:gd name="connsiteX0" fmla="*/ 0 w 265227"/>
                <a:gd name="connsiteY0" fmla="*/ 0 h 239041"/>
                <a:gd name="connsiteX1" fmla="*/ 18524 w 265227"/>
                <a:gd name="connsiteY1" fmla="*/ 158574 h 239041"/>
                <a:gd name="connsiteX2" fmla="*/ 75630 w 265227"/>
                <a:gd name="connsiteY2" fmla="*/ 239041 h 239041"/>
                <a:gd name="connsiteX3" fmla="*/ 265227 w 265227"/>
                <a:gd name="connsiteY3" fmla="*/ 226040 h 239041"/>
                <a:gd name="connsiteX0" fmla="*/ 0 w 265227"/>
                <a:gd name="connsiteY0" fmla="*/ 0 h 234708"/>
                <a:gd name="connsiteX1" fmla="*/ 18524 w 265227"/>
                <a:gd name="connsiteY1" fmla="*/ 158574 h 234708"/>
                <a:gd name="connsiteX2" fmla="*/ 84297 w 265227"/>
                <a:gd name="connsiteY2" fmla="*/ 234708 h 234708"/>
                <a:gd name="connsiteX3" fmla="*/ 265227 w 265227"/>
                <a:gd name="connsiteY3" fmla="*/ 226040 h 234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227" h="234708">
                  <a:moveTo>
                    <a:pt x="0" y="0"/>
                  </a:moveTo>
                  <a:lnTo>
                    <a:pt x="18524" y="158574"/>
                  </a:lnTo>
                  <a:lnTo>
                    <a:pt x="84297" y="234708"/>
                  </a:lnTo>
                  <a:lnTo>
                    <a:pt x="265227" y="22604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6320266" y="4943361"/>
              <a:ext cx="304800" cy="233905"/>
            </a:xfrm>
            <a:custGeom>
              <a:avLst/>
              <a:gdLst>
                <a:gd name="connsiteX0" fmla="*/ 0 w 147144"/>
                <a:gd name="connsiteY0" fmla="*/ 210206 h 210206"/>
                <a:gd name="connsiteX1" fmla="*/ 136634 w 147144"/>
                <a:gd name="connsiteY1" fmla="*/ 147144 h 210206"/>
                <a:gd name="connsiteX2" fmla="*/ 147144 w 147144"/>
                <a:gd name="connsiteY2" fmla="*/ 0 h 210206"/>
                <a:gd name="connsiteX0" fmla="*/ 0 w 304800"/>
                <a:gd name="connsiteY0" fmla="*/ 63062 h 157656"/>
                <a:gd name="connsiteX1" fmla="*/ 136634 w 304800"/>
                <a:gd name="connsiteY1" fmla="*/ 0 h 157656"/>
                <a:gd name="connsiteX2" fmla="*/ 304800 w 304800"/>
                <a:gd name="connsiteY2" fmla="*/ 157656 h 157656"/>
                <a:gd name="connsiteX0" fmla="*/ 0 w 240536"/>
                <a:gd name="connsiteY0" fmla="*/ 63062 h 102571"/>
                <a:gd name="connsiteX1" fmla="*/ 136634 w 240536"/>
                <a:gd name="connsiteY1" fmla="*/ 0 h 102571"/>
                <a:gd name="connsiteX2" fmla="*/ 240536 w 240536"/>
                <a:gd name="connsiteY2" fmla="*/ 102571 h 102571"/>
                <a:gd name="connsiteX0" fmla="*/ 0 w 258679"/>
                <a:gd name="connsiteY0" fmla="*/ 63062 h 84428"/>
                <a:gd name="connsiteX1" fmla="*/ 136634 w 258679"/>
                <a:gd name="connsiteY1" fmla="*/ 0 h 84428"/>
                <a:gd name="connsiteX2" fmla="*/ 258679 w 258679"/>
                <a:gd name="connsiteY2" fmla="*/ 84428 h 84428"/>
                <a:gd name="connsiteX0" fmla="*/ 0 w 246743"/>
                <a:gd name="connsiteY0" fmla="*/ 167885 h 167885"/>
                <a:gd name="connsiteX1" fmla="*/ 124698 w 246743"/>
                <a:gd name="connsiteY1" fmla="*/ 0 h 167885"/>
                <a:gd name="connsiteX2" fmla="*/ 246743 w 246743"/>
                <a:gd name="connsiteY2" fmla="*/ 84428 h 167885"/>
                <a:gd name="connsiteX0" fmla="*/ 0 w 228600"/>
                <a:gd name="connsiteY0" fmla="*/ 167885 h 167885"/>
                <a:gd name="connsiteX1" fmla="*/ 124698 w 228600"/>
                <a:gd name="connsiteY1" fmla="*/ 0 h 167885"/>
                <a:gd name="connsiteX2" fmla="*/ 228600 w 228600"/>
                <a:gd name="connsiteY2" fmla="*/ 167885 h 167885"/>
                <a:gd name="connsiteX0" fmla="*/ 0 w 246177"/>
                <a:gd name="connsiteY0" fmla="*/ 167885 h 167885"/>
                <a:gd name="connsiteX1" fmla="*/ 124698 w 246177"/>
                <a:gd name="connsiteY1" fmla="*/ 0 h 167885"/>
                <a:gd name="connsiteX2" fmla="*/ 246177 w 246177"/>
                <a:gd name="connsiteY2" fmla="*/ 81505 h 167885"/>
                <a:gd name="connsiteX3" fmla="*/ 228600 w 246177"/>
                <a:gd name="connsiteY3" fmla="*/ 167885 h 167885"/>
                <a:gd name="connsiteX0" fmla="*/ 0 w 246177"/>
                <a:gd name="connsiteY0" fmla="*/ 167885 h 233905"/>
                <a:gd name="connsiteX1" fmla="*/ 124698 w 246177"/>
                <a:gd name="connsiteY1" fmla="*/ 0 h 233905"/>
                <a:gd name="connsiteX2" fmla="*/ 246177 w 246177"/>
                <a:gd name="connsiteY2" fmla="*/ 81505 h 233905"/>
                <a:gd name="connsiteX3" fmla="*/ 246177 w 246177"/>
                <a:gd name="connsiteY3" fmla="*/ 233905 h 233905"/>
                <a:gd name="connsiteX0" fmla="*/ 0 w 246177"/>
                <a:gd name="connsiteY0" fmla="*/ 167885 h 233905"/>
                <a:gd name="connsiteX1" fmla="*/ 124698 w 246177"/>
                <a:gd name="connsiteY1" fmla="*/ 0 h 233905"/>
                <a:gd name="connsiteX2" fmla="*/ 202841 w 246177"/>
                <a:gd name="connsiteY2" fmla="*/ 81505 h 233905"/>
                <a:gd name="connsiteX3" fmla="*/ 246177 w 246177"/>
                <a:gd name="connsiteY3" fmla="*/ 233905 h 233905"/>
                <a:gd name="connsiteX0" fmla="*/ 21426 w 267603"/>
                <a:gd name="connsiteY0" fmla="*/ 167885 h 233905"/>
                <a:gd name="connsiteX1" fmla="*/ 0 w 267603"/>
                <a:gd name="connsiteY1" fmla="*/ 105340 h 233905"/>
                <a:gd name="connsiteX2" fmla="*/ 146124 w 267603"/>
                <a:gd name="connsiteY2" fmla="*/ 0 h 233905"/>
                <a:gd name="connsiteX3" fmla="*/ 224267 w 267603"/>
                <a:gd name="connsiteY3" fmla="*/ 81505 h 233905"/>
                <a:gd name="connsiteX4" fmla="*/ 267603 w 267603"/>
                <a:gd name="connsiteY4" fmla="*/ 233905 h 233905"/>
                <a:gd name="connsiteX0" fmla="*/ 43094 w 289271"/>
                <a:gd name="connsiteY0" fmla="*/ 167885 h 233905"/>
                <a:gd name="connsiteX1" fmla="*/ 0 w 289271"/>
                <a:gd name="connsiteY1" fmla="*/ 70671 h 233905"/>
                <a:gd name="connsiteX2" fmla="*/ 167792 w 289271"/>
                <a:gd name="connsiteY2" fmla="*/ 0 h 233905"/>
                <a:gd name="connsiteX3" fmla="*/ 245935 w 289271"/>
                <a:gd name="connsiteY3" fmla="*/ 81505 h 233905"/>
                <a:gd name="connsiteX4" fmla="*/ 289271 w 289271"/>
                <a:gd name="connsiteY4" fmla="*/ 233905 h 233905"/>
                <a:gd name="connsiteX0" fmla="*/ 0 w 246177"/>
                <a:gd name="connsiteY0" fmla="*/ 167885 h 233905"/>
                <a:gd name="connsiteX1" fmla="*/ 124698 w 246177"/>
                <a:gd name="connsiteY1" fmla="*/ 0 h 233905"/>
                <a:gd name="connsiteX2" fmla="*/ 202841 w 246177"/>
                <a:gd name="connsiteY2" fmla="*/ 81505 h 233905"/>
                <a:gd name="connsiteX3" fmla="*/ 246177 w 246177"/>
                <a:gd name="connsiteY3" fmla="*/ 233905 h 233905"/>
                <a:gd name="connsiteX0" fmla="*/ 0 w 304800"/>
                <a:gd name="connsiteY0" fmla="*/ 81505 h 233905"/>
                <a:gd name="connsiteX1" fmla="*/ 183321 w 304800"/>
                <a:gd name="connsiteY1" fmla="*/ 0 h 233905"/>
                <a:gd name="connsiteX2" fmla="*/ 261464 w 304800"/>
                <a:gd name="connsiteY2" fmla="*/ 81505 h 233905"/>
                <a:gd name="connsiteX3" fmla="*/ 304800 w 304800"/>
                <a:gd name="connsiteY3" fmla="*/ 233905 h 23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233905">
                  <a:moveTo>
                    <a:pt x="0" y="81505"/>
                  </a:moveTo>
                  <a:lnTo>
                    <a:pt x="183321" y="0"/>
                  </a:lnTo>
                  <a:lnTo>
                    <a:pt x="261464" y="81505"/>
                  </a:lnTo>
                  <a:lnTo>
                    <a:pt x="304800" y="233905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8259936" y="4410933"/>
              <a:ext cx="170312" cy="176162"/>
            </a:xfrm>
            <a:custGeom>
              <a:avLst/>
              <a:gdLst>
                <a:gd name="connsiteX0" fmla="*/ 30480 w 274320"/>
                <a:gd name="connsiteY0" fmla="*/ 289560 h 289560"/>
                <a:gd name="connsiteX1" fmla="*/ 0 w 274320"/>
                <a:gd name="connsiteY1" fmla="*/ 76200 h 289560"/>
                <a:gd name="connsiteX2" fmla="*/ 76200 w 274320"/>
                <a:gd name="connsiteY2" fmla="*/ 0 h 289560"/>
                <a:gd name="connsiteX3" fmla="*/ 274320 w 274320"/>
                <a:gd name="connsiteY3" fmla="*/ 0 h 289560"/>
                <a:gd name="connsiteX0" fmla="*/ 30480 w 274320"/>
                <a:gd name="connsiteY0" fmla="*/ 289560 h 289560"/>
                <a:gd name="connsiteX1" fmla="*/ 0 w 274320"/>
                <a:gd name="connsiteY1" fmla="*/ 76200 h 289560"/>
                <a:gd name="connsiteX2" fmla="*/ 274320 w 274320"/>
                <a:gd name="connsiteY2" fmla="*/ 0 h 289560"/>
                <a:gd name="connsiteX0" fmla="*/ 8812 w 252652"/>
                <a:gd name="connsiteY0" fmla="*/ 301839 h 301839"/>
                <a:gd name="connsiteX1" fmla="*/ 0 w 252652"/>
                <a:gd name="connsiteY1" fmla="*/ 0 h 301839"/>
                <a:gd name="connsiteX2" fmla="*/ 252652 w 252652"/>
                <a:gd name="connsiteY2" fmla="*/ 12279 h 301839"/>
                <a:gd name="connsiteX0" fmla="*/ 1950 w 252652"/>
                <a:gd name="connsiteY0" fmla="*/ 171107 h 171107"/>
                <a:gd name="connsiteX1" fmla="*/ 0 w 252652"/>
                <a:gd name="connsiteY1" fmla="*/ 0 h 171107"/>
                <a:gd name="connsiteX2" fmla="*/ 252652 w 252652"/>
                <a:gd name="connsiteY2" fmla="*/ 12279 h 171107"/>
                <a:gd name="connsiteX0" fmla="*/ 1950 w 170312"/>
                <a:gd name="connsiteY0" fmla="*/ 176162 h 176162"/>
                <a:gd name="connsiteX1" fmla="*/ 0 w 170312"/>
                <a:gd name="connsiteY1" fmla="*/ 5055 h 176162"/>
                <a:gd name="connsiteX2" fmla="*/ 170312 w 170312"/>
                <a:gd name="connsiteY2" fmla="*/ 0 h 176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312" h="176162">
                  <a:moveTo>
                    <a:pt x="1950" y="176162"/>
                  </a:moveTo>
                  <a:lnTo>
                    <a:pt x="0" y="5055"/>
                  </a:lnTo>
                  <a:lnTo>
                    <a:pt x="170312" y="0"/>
                  </a:lnTo>
                </a:path>
              </a:pathLst>
            </a:cu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25266" y="4382406"/>
              <a:ext cx="3481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Φ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II, Case 2: Four phase equilibrium with two liquids involved, One monotectic, one eutectic and one isomorphous binary systems.</a:t>
            </a:r>
            <a:endParaRPr lang="en-US" dirty="0" smtClean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8956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7456" y="28956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2023" y="28956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838200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II: Isothermal sections in decreasing T order.</a:t>
            </a:r>
            <a:endParaRPr lang="en-US" dirty="0" smtClean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2172" y="1371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9542" y="13716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10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2172" y="3810000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9542" y="3806445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39544" y="3809998"/>
            <a:ext cx="2640301" cy="239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8382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II: Enlarged isothermal sections before and after the type II invariant reaction.</a:t>
            </a:r>
            <a:endParaRPr lang="en-US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3168361" cy="287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2239" y="2362200"/>
            <a:ext cx="3168361" cy="287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406616" y="3276600"/>
            <a:ext cx="2076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1</a:t>
            </a:r>
            <a:r>
              <a:rPr lang="en-US" dirty="0" smtClean="0"/>
              <a:t> + Bcc =&gt; L</a:t>
            </a:r>
            <a:r>
              <a:rPr lang="en-US" baseline="-25000" dirty="0" smtClean="0"/>
              <a:t>2</a:t>
            </a:r>
            <a:r>
              <a:rPr lang="en-US" dirty="0" smtClean="0"/>
              <a:t> + Fcc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 bwMode="auto">
          <a:xfrm>
            <a:off x="3581400" y="3657600"/>
            <a:ext cx="1752600" cy="76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/>
          <p:cNvGrpSpPr/>
          <p:nvPr/>
        </p:nvGrpSpPr>
        <p:grpSpPr>
          <a:xfrm>
            <a:off x="2209800" y="2388461"/>
            <a:ext cx="4752541" cy="4317139"/>
            <a:chOff x="2209800" y="2362200"/>
            <a:chExt cx="4752541" cy="4317139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9800" y="2362200"/>
              <a:ext cx="4752541" cy="4317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39"/>
            <p:cNvGrpSpPr/>
            <p:nvPr/>
          </p:nvGrpSpPr>
          <p:grpSpPr>
            <a:xfrm>
              <a:off x="3744489" y="3912693"/>
              <a:ext cx="653734" cy="1569568"/>
              <a:chOff x="3744489" y="3912693"/>
              <a:chExt cx="653734" cy="1569568"/>
            </a:xfrm>
          </p:grpSpPr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4001017" y="5427038"/>
                <a:ext cx="53493" cy="55223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flipV="1">
                <a:off x="4029980" y="4932856"/>
                <a:ext cx="59699" cy="6387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3744489" y="5139731"/>
                <a:ext cx="63838" cy="2250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 flipH="1">
                <a:off x="4389457" y="3912693"/>
                <a:ext cx="8766" cy="6711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 flipH="1">
                <a:off x="4338377" y="4301623"/>
                <a:ext cx="10195" cy="6606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4282371" y="3999582"/>
                <a:ext cx="42100" cy="57941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800912"/>
            <a:ext cx="853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Liquidus lines are separated into two parts: </a:t>
            </a:r>
          </a:p>
          <a:p>
            <a:pPr algn="just"/>
            <a:r>
              <a:rPr lang="en-US" sz="1600" dirty="0" smtClean="0"/>
              <a:t>A-rich part starts from the monotectic and eutectic reactions in A-B binary, join together at the invariant reaction and then ends at the liquid miscibility gap in ternary field. </a:t>
            </a:r>
          </a:p>
          <a:p>
            <a:pPr algn="just"/>
            <a:r>
              <a:rPr lang="en-US" sz="1600" dirty="0" smtClean="0"/>
              <a:t>A-poor part starts from the monotectic reaction in A-B binary, separate into two directions after invariant reaction, one ends at the liquid miscibility gap in ternary field and the other ends in eutectic reaction in B-C binary.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5048" t="7937" r="7212" b="11376"/>
          <a:stretch>
            <a:fillRect/>
          </a:stretch>
        </p:blipFill>
        <p:spPr bwMode="auto">
          <a:xfrm>
            <a:off x="3429000" y="1676400"/>
            <a:ext cx="5562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000" y="798360"/>
            <a:ext cx="82296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Ternary phase fields in 3-D view</a:t>
            </a:r>
          </a:p>
          <a:p>
            <a:pPr algn="l"/>
            <a:endParaRPr lang="en-US" sz="10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Orange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Hcp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Aqua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l="28846" t="13228" r="21875" b="44444"/>
          <a:stretch>
            <a:fillRect/>
          </a:stretch>
        </p:blipFill>
        <p:spPr bwMode="auto">
          <a:xfrm>
            <a:off x="457200" y="1295400"/>
            <a:ext cx="3124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 l="48384" t="16204" r="32692" b="30942"/>
          <a:stretch>
            <a:fillRect/>
          </a:stretch>
        </p:blipFill>
        <p:spPr bwMode="auto">
          <a:xfrm>
            <a:off x="2057400" y="3657600"/>
            <a:ext cx="1199745" cy="304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/>
          <a:srcRect l="28846" t="16485" r="53125" b="29648"/>
          <a:stretch>
            <a:fillRect/>
          </a:stretch>
        </p:blipFill>
        <p:spPr bwMode="auto">
          <a:xfrm>
            <a:off x="533400" y="3429000"/>
            <a:ext cx="1143000" cy="310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3" cstate="print"/>
          <a:srcRect l="5048" t="8730" r="10817" b="11905"/>
          <a:stretch>
            <a:fillRect/>
          </a:stretch>
        </p:blipFill>
        <p:spPr bwMode="auto">
          <a:xfrm>
            <a:off x="3753256" y="1752600"/>
            <a:ext cx="533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800912"/>
            <a:ext cx="8610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Liquid involved Tie-triangle changes in ternary field</a:t>
            </a:r>
          </a:p>
          <a:p>
            <a:pPr algn="l"/>
            <a:endParaRPr lang="en-US" sz="1600" dirty="0" smtClean="0"/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Liquid phase: Blue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Fcc phase: Red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Bcc phase: Fuchsia</a:t>
            </a: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Invariant: Green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 l="5421" t="8818" r="11927" b="12905"/>
          <a:stretch>
            <a:fillRect/>
          </a:stretch>
        </p:blipFill>
        <p:spPr bwMode="auto">
          <a:xfrm>
            <a:off x="152400" y="3048000"/>
            <a:ext cx="3929974" cy="338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9248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40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Types of Ternary Phase Diagrams</a:t>
            </a:r>
          </a:p>
        </p:txBody>
      </p:sp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609600" y="1447800"/>
            <a:ext cx="7848600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chemeClr val="tx1"/>
                </a:solidFill>
              </a:rPr>
              <a:t>Isomorphous </a:t>
            </a:r>
            <a:r>
              <a:rPr lang="en-US" sz="3200" dirty="0" smtClean="0">
                <a:solidFill>
                  <a:schemeClr val="tx1"/>
                </a:solidFill>
              </a:rPr>
              <a:t>System</a:t>
            </a:r>
            <a:endParaRPr lang="en-US" sz="32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Ternary Three-phase Equilibrium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Ternary Four-phase Equilibrium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Class II Reaction</a:t>
            </a:r>
          </a:p>
          <a:p>
            <a:pPr marL="914400" lvl="1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Class III Reaction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Congruent Transformation</a:t>
            </a:r>
          </a:p>
          <a:p>
            <a:pPr marL="457200" indent="-457200" algn="l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A Complex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6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Ternary Four-Phase Equilibrium – Class III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101096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Class III: One eutectic binary and two peritectic binary systems.</a:t>
            </a:r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13" y="2590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6100" y="2590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563" y="2590800"/>
            <a:ext cx="2957137" cy="268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Tru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476"/>
  <p:tag name="DEFAULTHEIGHT" val="385"/>
</p:tagLst>
</file>

<file path=ppt/theme/theme1.xml><?xml version="1.0" encoding="utf-8"?>
<a:theme xmlns:a="http://schemas.openxmlformats.org/drawingml/2006/main" name="CompuTherm_PPT_template_v3">
  <a:themeElements>
    <a:clrScheme name="CompuTherm_PPT_template_v3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CompuTherm_PPT_template_v3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1" i="0" u="none" strike="noStrike" cap="none" normalizeH="0" baseline="0" smtClean="0">
            <a:ln>
              <a:noFill/>
            </a:ln>
            <a:solidFill>
              <a:srgbClr val="CC33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CompuTherm_PPT_template_v3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uTherm_PPT_template_v3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uTherm_PPT_template_v3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uTherm_PPT_template_v3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uTherm_PPT_template_v3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CompuTherm_PPT_template_v3</Template>
  <TotalTime>69696</TotalTime>
  <Words>3680</Words>
  <Application>Microsoft Office PowerPoint</Application>
  <PresentationFormat>On-screen Show (4:3)</PresentationFormat>
  <Paragraphs>691</Paragraphs>
  <Slides>137</Slides>
  <Notes>73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137</vt:i4>
      </vt:variant>
    </vt:vector>
  </HeadingPairs>
  <TitlesOfParts>
    <vt:vector size="138" baseType="lpstr">
      <vt:lpstr>CompuTherm_PPT_template_v3</vt:lpstr>
      <vt:lpstr>Ternary Phase Diagrams</vt:lpstr>
      <vt:lpstr>Reading 2-D Ternary Phase Diagrams</vt:lpstr>
      <vt:lpstr>Reading 2-D Ternary Phase Diagrams</vt:lpstr>
      <vt:lpstr>Reading 2-D Ternary Phase Diagrams</vt:lpstr>
      <vt:lpstr>Reading 2-D Ternary Phase Diagrams</vt:lpstr>
      <vt:lpstr>Reading 2-D Ternary Phase Diagrams</vt:lpstr>
      <vt:lpstr>Reading 2-D Ternary Phase Diagrams</vt:lpstr>
      <vt:lpstr>Reading 2-D Ternary Phase Diagrams</vt:lpstr>
      <vt:lpstr>Types of Ternary Phase Diagrams</vt:lpstr>
      <vt:lpstr>Isomorphous Systems - Case I</vt:lpstr>
      <vt:lpstr>Isomorphous Systems - Case I</vt:lpstr>
      <vt:lpstr>Isomorphous Systems - Case I</vt:lpstr>
      <vt:lpstr>Isomorphous Systems - Case I</vt:lpstr>
      <vt:lpstr>Isomorphous Systems - Case I</vt:lpstr>
      <vt:lpstr>Isomorphous Systems - Case I</vt:lpstr>
      <vt:lpstr>Isomorphous Systems - Case II</vt:lpstr>
      <vt:lpstr>Isomorphous Systems - Case II</vt:lpstr>
      <vt:lpstr>Isomorphous Systems - Case II</vt:lpstr>
      <vt:lpstr>Isomorphous Systems - Case II</vt:lpstr>
      <vt:lpstr>Isomorphous Systems - Case II</vt:lpstr>
      <vt:lpstr>Isomorphous Systems - Case II</vt:lpstr>
      <vt:lpstr>Isomorphous Systems - Case III</vt:lpstr>
      <vt:lpstr>Isomorphous Systems - Case III</vt:lpstr>
      <vt:lpstr>Isomorphous Systems - Case III</vt:lpstr>
      <vt:lpstr>Isomorphous Systems - Case III</vt:lpstr>
      <vt:lpstr>Types of Ternary Phase Diagrams</vt:lpstr>
      <vt:lpstr>Ternary Three-Phase Equilibrium - Case I</vt:lpstr>
      <vt:lpstr>Ternary Three-Phase Equilibrium - Case I</vt:lpstr>
      <vt:lpstr>Ternary Three-Phase Equilibrium - Case I</vt:lpstr>
      <vt:lpstr>Ternary Three-Phase Equilibrium - Case I</vt:lpstr>
      <vt:lpstr>Ternary Three-Phase Equilibrium - Case I</vt:lpstr>
      <vt:lpstr>Ternary Three-Phase Equilibrium - Case I</vt:lpstr>
      <vt:lpstr>Ternary Three-Phase Equilibrium - Case I</vt:lpstr>
      <vt:lpstr>Ternary Three-Phase Equilibrium - Case II</vt:lpstr>
      <vt:lpstr>Ternary Three-Phase Equilibrium - Case II</vt:lpstr>
      <vt:lpstr>Ternary Three-Phase Equilibrium - Case II</vt:lpstr>
      <vt:lpstr>Ternary Three-Phase Equilibrium - Case II</vt:lpstr>
      <vt:lpstr>Ternary Three-Phase Equilibrium - Case II</vt:lpstr>
      <vt:lpstr>Ternary Three-Phase Equilibrium - Case II</vt:lpstr>
      <vt:lpstr>Ternary Three-Phase Equilibrium - Case III</vt:lpstr>
      <vt:lpstr>Ternary Three-Phase Equilibrium - Case III</vt:lpstr>
      <vt:lpstr>Ternary Three-Phase Equilibrium - Case III</vt:lpstr>
      <vt:lpstr>Ternary Three-Phase Equilibrium - Case III</vt:lpstr>
      <vt:lpstr>Ternary Three-Phase Equilibrium - Case III</vt:lpstr>
      <vt:lpstr>Ternary Three-Phase Equilibrium - Case III</vt:lpstr>
      <vt:lpstr>Ternary Three-Phase Equilibrium - Case IV</vt:lpstr>
      <vt:lpstr>Ternary Three-Phase Equilibrium - Case IV</vt:lpstr>
      <vt:lpstr>Ternary Three-Phase Equilibrium - Case IV</vt:lpstr>
      <vt:lpstr>Ternary Three-Phase Equilibrium - Case IV</vt:lpstr>
      <vt:lpstr>Ternary Three-Phase Equilibrium - Case IV</vt:lpstr>
      <vt:lpstr>Ternary Three-Phase Equilibrium - Case IV</vt:lpstr>
      <vt:lpstr>Ternary Three-Phase Equilibrium - Case V</vt:lpstr>
      <vt:lpstr>Ternary Three-Phase Equilibrium - Case V</vt:lpstr>
      <vt:lpstr>Ternary Three-Phase Equilibrium - Case V</vt:lpstr>
      <vt:lpstr>Ternary Three-Phase Equilibrium - Case V</vt:lpstr>
      <vt:lpstr>Ternary Three-Phase Equilibrium - Case V</vt:lpstr>
      <vt:lpstr>Ternary Three-Phase Equilibrium - Case V</vt:lpstr>
      <vt:lpstr>Ternary Three-Phase Equilibrium - Case VI</vt:lpstr>
      <vt:lpstr>Ternary Three-Phase Equilibrium - Case VI</vt:lpstr>
      <vt:lpstr>Ternary Three-Phase Equilibrium - Case VI</vt:lpstr>
      <vt:lpstr>Ternary Three-Phase Equilibrium - Case VI</vt:lpstr>
      <vt:lpstr>Ternary Three-Phase Equilibrium - Case VI</vt:lpstr>
      <vt:lpstr>Ternary Three-Phase Equilibrium - Case VI</vt:lpstr>
      <vt:lpstr>Ternary Three-Phase Equilibrium - Case VII</vt:lpstr>
      <vt:lpstr>Ternary Three-Phase Equilibrium - Case VII</vt:lpstr>
      <vt:lpstr>Ternary Three-Phase Equilibrium - Case VII</vt:lpstr>
      <vt:lpstr>Ternary Three-Phase Equilibrium - Case VII</vt:lpstr>
      <vt:lpstr>Ternary Three-Phase Equilibrium - Case VII</vt:lpstr>
      <vt:lpstr>Types of Ternary Phase Diagrams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Ternary Four-Phase Equilibrium – Class I</vt:lpstr>
      <vt:lpstr>Types of Ternary Phase Diagrams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Ternary Four-Phase Equilibrium – Class II</vt:lpstr>
      <vt:lpstr>Types of Ternary Phase Diagrams</vt:lpstr>
      <vt:lpstr>Ternary Four-Phase Equilibrium – Class III</vt:lpstr>
      <vt:lpstr>Ternary Four-Phase Equilibrium – Class III</vt:lpstr>
      <vt:lpstr>Ternary Four-Phase Equilibrium – Class III</vt:lpstr>
      <vt:lpstr>Ternary Four-Phase Equilibrium – Class III</vt:lpstr>
      <vt:lpstr>Ternary Four-Phase Equilibrium – Class III</vt:lpstr>
      <vt:lpstr>Ternary Four-Phase Equilibrium – Class III</vt:lpstr>
      <vt:lpstr>Ternary Four-Phase Equilibrium – Class III</vt:lpstr>
      <vt:lpstr>Types of Ternary Phase Diagrams</vt:lpstr>
      <vt:lpstr>Congruent Transformation – Case I</vt:lpstr>
      <vt:lpstr>Congruent Transformation – Case I</vt:lpstr>
      <vt:lpstr>Congruent Transformation – Case I</vt:lpstr>
      <vt:lpstr>Congruent Transformation – Case I</vt:lpstr>
      <vt:lpstr>Congruent Transformation – Case I</vt:lpstr>
      <vt:lpstr>Congruent Transformation – Case I</vt:lpstr>
      <vt:lpstr>Congruent Transformation – Case I</vt:lpstr>
      <vt:lpstr>Congruent Transformation – Case II</vt:lpstr>
      <vt:lpstr>Congruent Transformation – Case II</vt:lpstr>
      <vt:lpstr>Congruent Transformation – Case II</vt:lpstr>
      <vt:lpstr>Congruent Transformation – Case II</vt:lpstr>
      <vt:lpstr>Congruent Transformation – Case II</vt:lpstr>
      <vt:lpstr>Congruent Transformation – Case II</vt:lpstr>
      <vt:lpstr>Congruent Transformation – Case II</vt:lpstr>
      <vt:lpstr>Congruent Transformation – Case III</vt:lpstr>
      <vt:lpstr>Congruent Transformation – Case III</vt:lpstr>
      <vt:lpstr>Congruent Transformation – Case III</vt:lpstr>
      <vt:lpstr>Congruent Transformation – Case III</vt:lpstr>
      <vt:lpstr>Congruent Transformation – Case III</vt:lpstr>
      <vt:lpstr>Congruent Transformation – Case III</vt:lpstr>
      <vt:lpstr>Types of Ternary Phase Diagrams</vt:lpstr>
      <vt:lpstr>A Complex Ternary System</vt:lpstr>
      <vt:lpstr>Congruent Transformation – Case III</vt:lpstr>
      <vt:lpstr>Congruent Transformation – Case III</vt:lpstr>
      <vt:lpstr>Congruent Transformation – Case III</vt:lpstr>
      <vt:lpstr>Congruent Transformation – Case III</vt:lpstr>
      <vt:lpstr>Congruent Transformation – Case III</vt:lpstr>
      <vt:lpstr>A Complex Ternary System</vt:lpstr>
      <vt:lpstr>A Complex Ternary System</vt:lpstr>
      <vt:lpstr>Acknowledgement</vt:lpstr>
      <vt:lpstr>For Download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kaisheng</dc:creator>
  <cp:lastModifiedBy>Fan Zhang</cp:lastModifiedBy>
  <cp:revision>1952</cp:revision>
  <dcterms:created xsi:type="dcterms:W3CDTF">2004-12-03T22:06:47Z</dcterms:created>
  <dcterms:modified xsi:type="dcterms:W3CDTF">2019-09-04T20:06:14Z</dcterms:modified>
</cp:coreProperties>
</file>